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6" r:id="rId30"/>
    <p:sldId id="285" r:id="rId31"/>
  </p:sldIdLst>
  <p:sldSz cx="9144000" cy="6858000" type="screen4x3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2FBF41-26A5-447E-9FDD-87A9C1410197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5667DCA5-E6B1-4A95-A3A1-86E25D672CFB}">
      <dgm:prSet phldrT="[文字]"/>
      <dgm:spPr/>
      <dgm:t>
        <a:bodyPr/>
        <a:lstStyle/>
        <a:p>
          <a:pPr algn="just"/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教師編製</a:t>
          </a:r>
          <a:r>
            <a: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評分表</a:t>
          </a:r>
        </a:p>
      </dgm:t>
    </dgm:pt>
    <dgm:pt modelId="{856A325F-D6E7-4F2E-80E5-17AB5BE950FE}" type="parTrans" cxnId="{467BA7C0-63F6-408D-B513-0BA5A6975A1A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7AAAD3A-604E-4107-B913-B5E0C28E92E3}" type="sibTrans" cxnId="{467BA7C0-63F6-408D-B513-0BA5A6975A1A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D8DAF08-1033-439A-BC6B-6F36179A05AB}">
      <dgm:prSet phldrT="[文字]"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教師依據評分表向學生說明評分標準</a:t>
          </a:r>
        </a:p>
      </dgm:t>
    </dgm:pt>
    <dgm:pt modelId="{E6BF7027-5307-48A3-92C4-4B30A1197707}" type="parTrans" cxnId="{10F240CB-3FC6-423C-9280-8C1A69897D0C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DD3978E-11B3-4F16-8EB7-86BDC2350B03}" type="sibTrans" cxnId="{10F240CB-3FC6-423C-9280-8C1A69897D0C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84F2F88-933A-454F-9FC4-CC06143C4141}">
      <dgm:prSet phldrT="[文字]"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教師依據評分表內容進行評分</a:t>
          </a:r>
        </a:p>
      </dgm:t>
    </dgm:pt>
    <dgm:pt modelId="{F03243E4-AE5E-4E40-9405-4F9EBD249790}" type="parTrans" cxnId="{A03E597A-18DC-4F64-8812-DA030E40BDC9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9524E75-9EDD-4C7C-95CB-697C64542660}" type="sibTrans" cxnId="{A03E597A-18DC-4F64-8812-DA030E40BDC9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AFC6F1-7133-40EF-94B9-D5977BA36F21}" type="pres">
      <dgm:prSet presAssocID="{662FBF41-26A5-447E-9FDD-87A9C1410197}" presName="CompostProcess" presStyleCnt="0">
        <dgm:presLayoutVars>
          <dgm:dir/>
          <dgm:resizeHandles val="exact"/>
        </dgm:presLayoutVars>
      </dgm:prSet>
      <dgm:spPr/>
    </dgm:pt>
    <dgm:pt modelId="{9C09ECD8-10B6-4786-B455-CF4A45D1ECCE}" type="pres">
      <dgm:prSet presAssocID="{662FBF41-26A5-447E-9FDD-87A9C1410197}" presName="arrow" presStyleLbl="bgShp" presStyleIdx="0" presStyleCnt="1"/>
      <dgm:spPr/>
    </dgm:pt>
    <dgm:pt modelId="{9F6F38BE-9B9E-4F6F-934F-9CE3F9B77ED9}" type="pres">
      <dgm:prSet presAssocID="{662FBF41-26A5-447E-9FDD-87A9C1410197}" presName="linearProcess" presStyleCnt="0"/>
      <dgm:spPr/>
    </dgm:pt>
    <dgm:pt modelId="{ACED1F03-F5D3-48DB-8635-14AFE221B3D4}" type="pres">
      <dgm:prSet presAssocID="{5667DCA5-E6B1-4A95-A3A1-86E25D672CF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BCF561-0573-47B7-9967-29D0D1683A04}" type="pres">
      <dgm:prSet presAssocID="{E7AAAD3A-604E-4107-B913-B5E0C28E92E3}" presName="sibTrans" presStyleCnt="0"/>
      <dgm:spPr/>
    </dgm:pt>
    <dgm:pt modelId="{243A001C-FE9E-4471-A20C-C1C2F052A500}" type="pres">
      <dgm:prSet presAssocID="{7D8DAF08-1033-439A-BC6B-6F36179A05A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B0D02D-7445-4BA3-89B2-7303A7D984B6}" type="pres">
      <dgm:prSet presAssocID="{CDD3978E-11B3-4F16-8EB7-86BDC2350B03}" presName="sibTrans" presStyleCnt="0"/>
      <dgm:spPr/>
    </dgm:pt>
    <dgm:pt modelId="{75578866-4596-4636-A127-C3C8CB3E3A0F}" type="pres">
      <dgm:prSet presAssocID="{C84F2F88-933A-454F-9FC4-CC06143C414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67BA7C0-63F6-408D-B513-0BA5A6975A1A}" srcId="{662FBF41-26A5-447E-9FDD-87A9C1410197}" destId="{5667DCA5-E6B1-4A95-A3A1-86E25D672CFB}" srcOrd="0" destOrd="0" parTransId="{856A325F-D6E7-4F2E-80E5-17AB5BE950FE}" sibTransId="{E7AAAD3A-604E-4107-B913-B5E0C28E92E3}"/>
    <dgm:cxn modelId="{33A586B1-269D-4AE9-8C48-F30DD8701617}" type="presOf" srcId="{662FBF41-26A5-447E-9FDD-87A9C1410197}" destId="{BBAFC6F1-7133-40EF-94B9-D5977BA36F21}" srcOrd="0" destOrd="0" presId="urn:microsoft.com/office/officeart/2005/8/layout/hProcess9"/>
    <dgm:cxn modelId="{43E5A00D-4A2C-4B47-8D7F-5A63FEAE479E}" type="presOf" srcId="{C84F2F88-933A-454F-9FC4-CC06143C4141}" destId="{75578866-4596-4636-A127-C3C8CB3E3A0F}" srcOrd="0" destOrd="0" presId="urn:microsoft.com/office/officeart/2005/8/layout/hProcess9"/>
    <dgm:cxn modelId="{18B7A7AD-1159-4B76-9388-4BCEF59FF860}" type="presOf" srcId="{7D8DAF08-1033-439A-BC6B-6F36179A05AB}" destId="{243A001C-FE9E-4471-A20C-C1C2F052A500}" srcOrd="0" destOrd="0" presId="urn:microsoft.com/office/officeart/2005/8/layout/hProcess9"/>
    <dgm:cxn modelId="{999BEAFC-40C0-4314-9C27-B381F4A58C91}" type="presOf" srcId="{5667DCA5-E6B1-4A95-A3A1-86E25D672CFB}" destId="{ACED1F03-F5D3-48DB-8635-14AFE221B3D4}" srcOrd="0" destOrd="0" presId="urn:microsoft.com/office/officeart/2005/8/layout/hProcess9"/>
    <dgm:cxn modelId="{10F240CB-3FC6-423C-9280-8C1A69897D0C}" srcId="{662FBF41-26A5-447E-9FDD-87A9C1410197}" destId="{7D8DAF08-1033-439A-BC6B-6F36179A05AB}" srcOrd="1" destOrd="0" parTransId="{E6BF7027-5307-48A3-92C4-4B30A1197707}" sibTransId="{CDD3978E-11B3-4F16-8EB7-86BDC2350B03}"/>
    <dgm:cxn modelId="{A03E597A-18DC-4F64-8812-DA030E40BDC9}" srcId="{662FBF41-26A5-447E-9FDD-87A9C1410197}" destId="{C84F2F88-933A-454F-9FC4-CC06143C4141}" srcOrd="2" destOrd="0" parTransId="{F03243E4-AE5E-4E40-9405-4F9EBD249790}" sibTransId="{39524E75-9EDD-4C7C-95CB-697C64542660}"/>
    <dgm:cxn modelId="{9472409C-D17F-4CB9-BBA8-DC8660805CFD}" type="presParOf" srcId="{BBAFC6F1-7133-40EF-94B9-D5977BA36F21}" destId="{9C09ECD8-10B6-4786-B455-CF4A45D1ECCE}" srcOrd="0" destOrd="0" presId="urn:microsoft.com/office/officeart/2005/8/layout/hProcess9"/>
    <dgm:cxn modelId="{6E21BF58-0B2F-41DD-95DD-994975558966}" type="presParOf" srcId="{BBAFC6F1-7133-40EF-94B9-D5977BA36F21}" destId="{9F6F38BE-9B9E-4F6F-934F-9CE3F9B77ED9}" srcOrd="1" destOrd="0" presId="urn:microsoft.com/office/officeart/2005/8/layout/hProcess9"/>
    <dgm:cxn modelId="{3A58C891-21FC-4B81-B4E2-50C05A97BAD5}" type="presParOf" srcId="{9F6F38BE-9B9E-4F6F-934F-9CE3F9B77ED9}" destId="{ACED1F03-F5D3-48DB-8635-14AFE221B3D4}" srcOrd="0" destOrd="0" presId="urn:microsoft.com/office/officeart/2005/8/layout/hProcess9"/>
    <dgm:cxn modelId="{27D29FE2-BF1A-4D60-B073-BC08A6ECE99C}" type="presParOf" srcId="{9F6F38BE-9B9E-4F6F-934F-9CE3F9B77ED9}" destId="{69BCF561-0573-47B7-9967-29D0D1683A04}" srcOrd="1" destOrd="0" presId="urn:microsoft.com/office/officeart/2005/8/layout/hProcess9"/>
    <dgm:cxn modelId="{77AAF8A8-7CC9-4C72-A443-F509DBD0DD16}" type="presParOf" srcId="{9F6F38BE-9B9E-4F6F-934F-9CE3F9B77ED9}" destId="{243A001C-FE9E-4471-A20C-C1C2F052A500}" srcOrd="2" destOrd="0" presId="urn:microsoft.com/office/officeart/2005/8/layout/hProcess9"/>
    <dgm:cxn modelId="{59A00DBD-10E5-485E-BF45-2B9F3506ECB0}" type="presParOf" srcId="{9F6F38BE-9B9E-4F6F-934F-9CE3F9B77ED9}" destId="{6CB0D02D-7445-4BA3-89B2-7303A7D984B6}" srcOrd="3" destOrd="0" presId="urn:microsoft.com/office/officeart/2005/8/layout/hProcess9"/>
    <dgm:cxn modelId="{4BE18186-989F-4646-BA4F-C3D9A35AC9C8}" type="presParOf" srcId="{9F6F38BE-9B9E-4F6F-934F-9CE3F9B77ED9}" destId="{75578866-4596-4636-A127-C3C8CB3E3A0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221351-D0F6-45E1-AF51-B9C4E4446CC1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D0F78E8F-7F48-48CB-B662-803B8A75FE6C}">
      <dgm:prSet phldrT="[文字]"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教師編製</a:t>
          </a:r>
          <a:r>
            <a: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評分表</a:t>
          </a:r>
        </a:p>
      </dgm:t>
    </dgm:pt>
    <dgm:pt modelId="{F9048DB2-80DB-4B98-929E-E1B613AA7568}" type="parTrans" cxnId="{9D010E8A-4895-4439-BD93-92504E48EF19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8F392C7-BE75-43A4-BE40-640EE22147CB}" type="sibTrans" cxnId="{9D010E8A-4895-4439-BD93-92504E48EF19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2A54CE-D25F-4E69-98B7-CC91E0EFE4A8}">
      <dgm:prSet phldrT="[文字]"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教師依據評分表向學生說明評分標準，並共同修訂評分表內容</a:t>
          </a:r>
        </a:p>
      </dgm:t>
    </dgm:pt>
    <dgm:pt modelId="{8360C43C-6F28-4C2C-BACA-EFE8ED666D09}" type="parTrans" cxnId="{B4D2B08C-BBC7-401F-B658-77ADF85A8C10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C8D08B2-4D77-4AD1-8A0F-8E99F0F16BC3}" type="sibTrans" cxnId="{B4D2B08C-BBC7-401F-B658-77ADF85A8C10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6D2BD8-4F19-4374-B14A-0F46039B75FF}">
      <dgm:prSet phldrT="[文字]"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教師依據評分表內容進行評分</a:t>
          </a:r>
        </a:p>
      </dgm:t>
    </dgm:pt>
    <dgm:pt modelId="{5C6D8135-E68C-4476-8341-C2C2537C62F8}" type="parTrans" cxnId="{FFB2CA8C-3F1C-46AB-A5D9-5471147F326B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07DEB2-A3FB-48D6-8FC1-D862964DCCFF}" type="sibTrans" cxnId="{FFB2CA8C-3F1C-46AB-A5D9-5471147F326B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A1B852C-9E4D-44D1-9F16-A07689BD04F3}">
      <dgm:prSet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教師依據該生</a:t>
          </a:r>
          <a:r>
            <a: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評分情況向學生分析其作業優缺點及改進之道</a:t>
          </a:r>
        </a:p>
      </dgm:t>
    </dgm:pt>
    <dgm:pt modelId="{E4E96BBA-0B8B-4851-87FB-B0D67FEE15D8}" type="parTrans" cxnId="{DF657257-1755-4452-A04A-EF2B8AD0B2E1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3813707-7036-4AC9-9E0C-A83541D046F6}" type="sibTrans" cxnId="{DF657257-1755-4452-A04A-EF2B8AD0B2E1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5B2D5C-2ED0-480D-84FA-F753432DC656}">
      <dgm:prSet/>
      <dgm:spPr/>
      <dgm:t>
        <a:bodyPr/>
        <a:lstStyle/>
        <a:p>
          <a:pPr algn="just"/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與學生討論下一版本的</a:t>
          </a:r>
          <a:r>
            <a: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b="1">
              <a:latin typeface="微軟正黑體" panose="020B0604030504040204" pitchFamily="34" charset="-120"/>
              <a:ea typeface="微軟正黑體" panose="020B0604030504040204" pitchFamily="34" charset="-120"/>
            </a:rPr>
            <a:t>評分表內容</a:t>
          </a:r>
        </a:p>
      </dgm:t>
    </dgm:pt>
    <dgm:pt modelId="{81CF6BBE-4B09-4821-A77E-598029241566}" type="parTrans" cxnId="{35E991CF-9C8B-4857-AD91-3C0751AC8E42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593BEB5-1263-4586-998A-E0753405A425}" type="sibTrans" cxnId="{35E991CF-9C8B-4857-AD91-3C0751AC8E42}">
      <dgm:prSet/>
      <dgm:spPr/>
      <dgm:t>
        <a:bodyPr/>
        <a:lstStyle/>
        <a:p>
          <a:pPr algn="just"/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69360A8-3C82-45B8-AD0A-42CBF60BC597}" type="pres">
      <dgm:prSet presAssocID="{5E221351-D0F6-45E1-AF51-B9C4E4446CC1}" presName="CompostProcess" presStyleCnt="0">
        <dgm:presLayoutVars>
          <dgm:dir/>
          <dgm:resizeHandles val="exact"/>
        </dgm:presLayoutVars>
      </dgm:prSet>
      <dgm:spPr/>
    </dgm:pt>
    <dgm:pt modelId="{5A3E0349-1BFD-4C51-AE4C-336201B3BAF8}" type="pres">
      <dgm:prSet presAssocID="{5E221351-D0F6-45E1-AF51-B9C4E4446CC1}" presName="arrow" presStyleLbl="bgShp" presStyleIdx="0" presStyleCnt="1"/>
      <dgm:spPr/>
    </dgm:pt>
    <dgm:pt modelId="{CBF6CDD5-47EE-4B2F-A08E-376874AC812B}" type="pres">
      <dgm:prSet presAssocID="{5E221351-D0F6-45E1-AF51-B9C4E4446CC1}" presName="linearProcess" presStyleCnt="0"/>
      <dgm:spPr/>
    </dgm:pt>
    <dgm:pt modelId="{D9520BA7-90AC-42C5-BA49-C6911D153BB2}" type="pres">
      <dgm:prSet presAssocID="{D0F78E8F-7F48-48CB-B662-803B8A75FE6C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C365864-B04B-4907-B775-677F5144E644}" type="pres">
      <dgm:prSet presAssocID="{78F392C7-BE75-43A4-BE40-640EE22147CB}" presName="sibTrans" presStyleCnt="0"/>
      <dgm:spPr/>
    </dgm:pt>
    <dgm:pt modelId="{F5AD0CFC-B5F8-4DDC-805D-2477B9E56AF2}" type="pres">
      <dgm:prSet presAssocID="{BE2A54CE-D25F-4E69-98B7-CC91E0EFE4A8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EFCD1C-B05B-4121-8FAC-C9D085789B5F}" type="pres">
      <dgm:prSet presAssocID="{7C8D08B2-4D77-4AD1-8A0F-8E99F0F16BC3}" presName="sibTrans" presStyleCnt="0"/>
      <dgm:spPr/>
    </dgm:pt>
    <dgm:pt modelId="{4360375B-42BD-42DC-B987-9B1FCCB6A156}" type="pres">
      <dgm:prSet presAssocID="{BE6D2BD8-4F19-4374-B14A-0F46039B75FF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EC54608-1460-4398-826C-CA85BDB57365}" type="pres">
      <dgm:prSet presAssocID="{4B07DEB2-A3FB-48D6-8FC1-D862964DCCFF}" presName="sibTrans" presStyleCnt="0"/>
      <dgm:spPr/>
    </dgm:pt>
    <dgm:pt modelId="{1C2F2949-B636-408B-96A8-6917E61C0DBD}" type="pres">
      <dgm:prSet presAssocID="{7A1B852C-9E4D-44D1-9F16-A07689BD04F3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44C734B-F46D-44E0-AA65-77D5A93B11DE}" type="pres">
      <dgm:prSet presAssocID="{C3813707-7036-4AC9-9E0C-A83541D046F6}" presName="sibTrans" presStyleCnt="0"/>
      <dgm:spPr/>
    </dgm:pt>
    <dgm:pt modelId="{22E258F3-892C-4102-8179-FF549227C1A2}" type="pres">
      <dgm:prSet presAssocID="{335B2D5C-2ED0-480D-84FA-F753432DC656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F55DEBA-A56B-4052-ADC0-5CE136115B2F}" type="presOf" srcId="{BE6D2BD8-4F19-4374-B14A-0F46039B75FF}" destId="{4360375B-42BD-42DC-B987-9B1FCCB6A156}" srcOrd="0" destOrd="0" presId="urn:microsoft.com/office/officeart/2005/8/layout/hProcess9"/>
    <dgm:cxn modelId="{DF657257-1755-4452-A04A-EF2B8AD0B2E1}" srcId="{5E221351-D0F6-45E1-AF51-B9C4E4446CC1}" destId="{7A1B852C-9E4D-44D1-9F16-A07689BD04F3}" srcOrd="3" destOrd="0" parTransId="{E4E96BBA-0B8B-4851-87FB-B0D67FEE15D8}" sibTransId="{C3813707-7036-4AC9-9E0C-A83541D046F6}"/>
    <dgm:cxn modelId="{FFB2CA8C-3F1C-46AB-A5D9-5471147F326B}" srcId="{5E221351-D0F6-45E1-AF51-B9C4E4446CC1}" destId="{BE6D2BD8-4F19-4374-B14A-0F46039B75FF}" srcOrd="2" destOrd="0" parTransId="{5C6D8135-E68C-4476-8341-C2C2537C62F8}" sibTransId="{4B07DEB2-A3FB-48D6-8FC1-D862964DCCFF}"/>
    <dgm:cxn modelId="{9D010E8A-4895-4439-BD93-92504E48EF19}" srcId="{5E221351-D0F6-45E1-AF51-B9C4E4446CC1}" destId="{D0F78E8F-7F48-48CB-B662-803B8A75FE6C}" srcOrd="0" destOrd="0" parTransId="{F9048DB2-80DB-4B98-929E-E1B613AA7568}" sibTransId="{78F392C7-BE75-43A4-BE40-640EE22147CB}"/>
    <dgm:cxn modelId="{35E991CF-9C8B-4857-AD91-3C0751AC8E42}" srcId="{5E221351-D0F6-45E1-AF51-B9C4E4446CC1}" destId="{335B2D5C-2ED0-480D-84FA-F753432DC656}" srcOrd="4" destOrd="0" parTransId="{81CF6BBE-4B09-4821-A77E-598029241566}" sibTransId="{5593BEB5-1263-4586-998A-E0753405A425}"/>
    <dgm:cxn modelId="{E621984F-B678-46ED-8C77-5BB0098AC999}" type="presOf" srcId="{5E221351-D0F6-45E1-AF51-B9C4E4446CC1}" destId="{A69360A8-3C82-45B8-AD0A-42CBF60BC597}" srcOrd="0" destOrd="0" presId="urn:microsoft.com/office/officeart/2005/8/layout/hProcess9"/>
    <dgm:cxn modelId="{7D36873E-CA54-4AAF-B410-069AAD3152EA}" type="presOf" srcId="{BE2A54CE-D25F-4E69-98B7-CC91E0EFE4A8}" destId="{F5AD0CFC-B5F8-4DDC-805D-2477B9E56AF2}" srcOrd="0" destOrd="0" presId="urn:microsoft.com/office/officeart/2005/8/layout/hProcess9"/>
    <dgm:cxn modelId="{07111CE7-F4D1-4B4E-8F46-DD128D5E17EB}" type="presOf" srcId="{7A1B852C-9E4D-44D1-9F16-A07689BD04F3}" destId="{1C2F2949-B636-408B-96A8-6917E61C0DBD}" srcOrd="0" destOrd="0" presId="urn:microsoft.com/office/officeart/2005/8/layout/hProcess9"/>
    <dgm:cxn modelId="{15CCBF5D-A459-48F0-A882-3F2100F674D3}" type="presOf" srcId="{335B2D5C-2ED0-480D-84FA-F753432DC656}" destId="{22E258F3-892C-4102-8179-FF549227C1A2}" srcOrd="0" destOrd="0" presId="urn:microsoft.com/office/officeart/2005/8/layout/hProcess9"/>
    <dgm:cxn modelId="{B4D2B08C-BBC7-401F-B658-77ADF85A8C10}" srcId="{5E221351-D0F6-45E1-AF51-B9C4E4446CC1}" destId="{BE2A54CE-D25F-4E69-98B7-CC91E0EFE4A8}" srcOrd="1" destOrd="0" parTransId="{8360C43C-6F28-4C2C-BACA-EFE8ED666D09}" sibTransId="{7C8D08B2-4D77-4AD1-8A0F-8E99F0F16BC3}"/>
    <dgm:cxn modelId="{753208EF-9453-4D4F-90C6-F1C77AE0C2E0}" type="presOf" srcId="{D0F78E8F-7F48-48CB-B662-803B8A75FE6C}" destId="{D9520BA7-90AC-42C5-BA49-C6911D153BB2}" srcOrd="0" destOrd="0" presId="urn:microsoft.com/office/officeart/2005/8/layout/hProcess9"/>
    <dgm:cxn modelId="{9EDA3C54-42AA-4B62-88E3-DCC48592914B}" type="presParOf" srcId="{A69360A8-3C82-45B8-AD0A-42CBF60BC597}" destId="{5A3E0349-1BFD-4C51-AE4C-336201B3BAF8}" srcOrd="0" destOrd="0" presId="urn:microsoft.com/office/officeart/2005/8/layout/hProcess9"/>
    <dgm:cxn modelId="{6935A356-59CA-48F3-8C29-3AC2FC3693FC}" type="presParOf" srcId="{A69360A8-3C82-45B8-AD0A-42CBF60BC597}" destId="{CBF6CDD5-47EE-4B2F-A08E-376874AC812B}" srcOrd="1" destOrd="0" presId="urn:microsoft.com/office/officeart/2005/8/layout/hProcess9"/>
    <dgm:cxn modelId="{2127724F-08F4-4007-8C6A-2A1A4386DBF9}" type="presParOf" srcId="{CBF6CDD5-47EE-4B2F-A08E-376874AC812B}" destId="{D9520BA7-90AC-42C5-BA49-C6911D153BB2}" srcOrd="0" destOrd="0" presId="urn:microsoft.com/office/officeart/2005/8/layout/hProcess9"/>
    <dgm:cxn modelId="{313BDBE3-DA7F-4069-B18C-AD16D715401D}" type="presParOf" srcId="{CBF6CDD5-47EE-4B2F-A08E-376874AC812B}" destId="{8C365864-B04B-4907-B775-677F5144E644}" srcOrd="1" destOrd="0" presId="urn:microsoft.com/office/officeart/2005/8/layout/hProcess9"/>
    <dgm:cxn modelId="{38492A40-7250-4152-9FFC-9F673187F514}" type="presParOf" srcId="{CBF6CDD5-47EE-4B2F-A08E-376874AC812B}" destId="{F5AD0CFC-B5F8-4DDC-805D-2477B9E56AF2}" srcOrd="2" destOrd="0" presId="urn:microsoft.com/office/officeart/2005/8/layout/hProcess9"/>
    <dgm:cxn modelId="{C888C1CB-C0C9-4E39-AD70-49A7B62AEAB2}" type="presParOf" srcId="{CBF6CDD5-47EE-4B2F-A08E-376874AC812B}" destId="{AFEFCD1C-B05B-4121-8FAC-C9D085789B5F}" srcOrd="3" destOrd="0" presId="urn:microsoft.com/office/officeart/2005/8/layout/hProcess9"/>
    <dgm:cxn modelId="{3805968A-DB40-4EB5-9E96-411B99DD2470}" type="presParOf" srcId="{CBF6CDD5-47EE-4B2F-A08E-376874AC812B}" destId="{4360375B-42BD-42DC-B987-9B1FCCB6A156}" srcOrd="4" destOrd="0" presId="urn:microsoft.com/office/officeart/2005/8/layout/hProcess9"/>
    <dgm:cxn modelId="{ED1E9F60-D1FB-4283-B3DB-6C51BAF43666}" type="presParOf" srcId="{CBF6CDD5-47EE-4B2F-A08E-376874AC812B}" destId="{9EC54608-1460-4398-826C-CA85BDB57365}" srcOrd="5" destOrd="0" presId="urn:microsoft.com/office/officeart/2005/8/layout/hProcess9"/>
    <dgm:cxn modelId="{939F9323-3AE3-4A2F-AAC3-71E596F5DC9B}" type="presParOf" srcId="{CBF6CDD5-47EE-4B2F-A08E-376874AC812B}" destId="{1C2F2949-B636-408B-96A8-6917E61C0DBD}" srcOrd="6" destOrd="0" presId="urn:microsoft.com/office/officeart/2005/8/layout/hProcess9"/>
    <dgm:cxn modelId="{2985649E-BA6C-4147-B87B-18D69AA4BDA6}" type="presParOf" srcId="{CBF6CDD5-47EE-4B2F-A08E-376874AC812B}" destId="{544C734B-F46D-44E0-AA65-77D5A93B11DE}" srcOrd="7" destOrd="0" presId="urn:microsoft.com/office/officeart/2005/8/layout/hProcess9"/>
    <dgm:cxn modelId="{E600A889-8D35-4CC1-9DF3-B3DA258AF48E}" type="presParOf" srcId="{CBF6CDD5-47EE-4B2F-A08E-376874AC812B}" destId="{22E258F3-892C-4102-8179-FF549227C1A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D7E4F7-DE05-4BF9-8A73-5C631A2CF2B1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zh-TW" altLang="en-US"/>
        </a:p>
      </dgm:t>
    </dgm:pt>
    <dgm:pt modelId="{6CFDE888-75DA-4D00-A717-7079F6505EC6}">
      <dgm:prSet phldrT="[文字]" custT="1"/>
      <dgm:spPr/>
      <dgm:t>
        <a:bodyPr/>
        <a:lstStyle/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教學為核心</a:t>
          </a:r>
        </a:p>
      </dgm:t>
    </dgm:pt>
    <dgm:pt modelId="{4267A582-38E3-4770-91C5-53EF213FD20C}" type="parTrans" cxnId="{C3DBBD63-90B2-472A-BFBC-32B559B10705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A03C433-4BB9-4A6E-A0AD-1F13920D664F}" type="sibTrans" cxnId="{C3DBBD63-90B2-472A-BFBC-32B559B10705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A7D5723-D400-46DE-8384-B60C4BE24FD1}">
      <dgm:prSet phldrT="[文字]" custT="1"/>
      <dgm:spPr/>
      <dgm:t>
        <a:bodyPr/>
        <a:lstStyle/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教學</a:t>
          </a:r>
          <a:endParaRPr lang="en-US" altLang="zh-TW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專業自主</a:t>
          </a:r>
        </a:p>
      </dgm:t>
    </dgm:pt>
    <dgm:pt modelId="{DAFFF76C-E3CB-4CFD-927A-AD135D0B5075}" type="parTrans" cxnId="{958FD99D-2E09-4584-9F1A-291196A3FBE6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E3A371-40F8-473E-9586-594B165A1BE2}" type="sibTrans" cxnId="{958FD99D-2E09-4584-9F1A-291196A3FBE6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9D19AEA-941C-481B-9A92-DDAF3C3D50D3}">
      <dgm:prSet phldrT="[文字]" custT="1"/>
      <dgm:spPr/>
      <dgm:t>
        <a:bodyPr/>
        <a:lstStyle/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使用</a:t>
          </a:r>
          <a:endParaRPr lang="en-US" altLang="zh-TW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方便性</a:t>
          </a:r>
        </a:p>
      </dgm:t>
    </dgm:pt>
    <dgm:pt modelId="{2F953927-D31B-44A0-81D2-E3FBBD19C74F}" type="parTrans" cxnId="{0FD424C5-3817-43A5-BE9A-872D41BADFCE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A5F1A9-23AD-494D-A05C-C0C548C8B046}" type="sibTrans" cxnId="{0FD424C5-3817-43A5-BE9A-872D41BADFCE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BA66C56-9969-41D2-BA06-D2660AF071FE}">
      <dgm:prSet phldrT="[文字]" custT="1"/>
      <dgm:spPr/>
      <dgm:t>
        <a:bodyPr/>
        <a:lstStyle/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編製</a:t>
          </a:r>
          <a:endParaRPr lang="en-US" altLang="zh-TW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1400" b="0">
              <a:latin typeface="微軟正黑體" panose="020B0604030504040204" pitchFamily="34" charset="-120"/>
              <a:ea typeface="微軟正黑體" panose="020B0604030504040204" pitchFamily="34" charset="-120"/>
            </a:rPr>
            <a:t>容易性</a:t>
          </a:r>
        </a:p>
      </dgm:t>
    </dgm:pt>
    <dgm:pt modelId="{068FC514-8765-4A70-A27A-797FA6DD5FC3}" type="parTrans" cxnId="{0A091E2E-AFF1-4630-93A1-A3DE6AF9F6AD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D804145-DB63-4F1E-9716-B1F17A31FEF5}" type="sibTrans" cxnId="{0A091E2E-AFF1-4630-93A1-A3DE6AF9F6AD}">
      <dgm:prSet/>
      <dgm:spPr/>
      <dgm:t>
        <a:bodyPr/>
        <a:lstStyle/>
        <a:p>
          <a:endParaRPr lang="zh-TW" altLang="en-US" sz="1400" b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8F3A54-829C-4203-BFAC-AABA9E09C28D}" type="pres">
      <dgm:prSet presAssocID="{5FD7E4F7-DE05-4BF9-8A73-5C631A2CF2B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2028B8E-73D9-4B45-9EB1-265B466283B9}" type="pres">
      <dgm:prSet presAssocID="{5FD7E4F7-DE05-4BF9-8A73-5C631A2CF2B1}" presName="radial" presStyleCnt="0">
        <dgm:presLayoutVars>
          <dgm:animLvl val="ctr"/>
        </dgm:presLayoutVars>
      </dgm:prSet>
      <dgm:spPr/>
    </dgm:pt>
    <dgm:pt modelId="{58DECBE0-83CA-454F-9E14-E1EE04DB432C}" type="pres">
      <dgm:prSet presAssocID="{6CFDE888-75DA-4D00-A717-7079F6505EC6}" presName="centerShape" presStyleLbl="vennNode1" presStyleIdx="0" presStyleCnt="4"/>
      <dgm:spPr/>
      <dgm:t>
        <a:bodyPr/>
        <a:lstStyle/>
        <a:p>
          <a:endParaRPr lang="zh-TW" altLang="en-US"/>
        </a:p>
      </dgm:t>
    </dgm:pt>
    <dgm:pt modelId="{2B2A1AF5-3A33-4417-84D3-A3698ED4E6F1}" type="pres">
      <dgm:prSet presAssocID="{1A7D5723-D400-46DE-8384-B60C4BE24FD1}" presName="node" presStyleLbl="vennNode1" presStyleIdx="1" presStyleCnt="4" custScaleX="163036" custScaleY="15393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4FED49D-C7C3-4EE0-8659-B356DAF280B6}" type="pres">
      <dgm:prSet presAssocID="{19D19AEA-941C-481B-9A92-DDAF3C3D50D3}" presName="node" presStyleLbl="vennNode1" presStyleIdx="2" presStyleCnt="4" custScaleX="159472" custScaleY="16109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3F460B1-2D34-413C-B943-C154D7326BBB}" type="pres">
      <dgm:prSet presAssocID="{0BA66C56-9969-41D2-BA06-D2660AF071FE}" presName="node" presStyleLbl="vennNode1" presStyleIdx="3" presStyleCnt="4" custScaleX="157820" custScaleY="1657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660F774-526E-41F6-9CC1-2D49A4140542}" type="presOf" srcId="{6CFDE888-75DA-4D00-A717-7079F6505EC6}" destId="{58DECBE0-83CA-454F-9E14-E1EE04DB432C}" srcOrd="0" destOrd="0" presId="urn:microsoft.com/office/officeart/2005/8/layout/radial3"/>
    <dgm:cxn modelId="{E1158FF4-0AAC-4876-BF59-1056ED2A2994}" type="presOf" srcId="{0BA66C56-9969-41D2-BA06-D2660AF071FE}" destId="{F3F460B1-2D34-413C-B943-C154D7326BBB}" srcOrd="0" destOrd="0" presId="urn:microsoft.com/office/officeart/2005/8/layout/radial3"/>
    <dgm:cxn modelId="{573DE3B4-7FDC-4578-88AF-E4B4C089F5C8}" type="presOf" srcId="{5FD7E4F7-DE05-4BF9-8A73-5C631A2CF2B1}" destId="{008F3A54-829C-4203-BFAC-AABA9E09C28D}" srcOrd="0" destOrd="0" presId="urn:microsoft.com/office/officeart/2005/8/layout/radial3"/>
    <dgm:cxn modelId="{958FD99D-2E09-4584-9F1A-291196A3FBE6}" srcId="{6CFDE888-75DA-4D00-A717-7079F6505EC6}" destId="{1A7D5723-D400-46DE-8384-B60C4BE24FD1}" srcOrd="0" destOrd="0" parTransId="{DAFFF76C-E3CB-4CFD-927A-AD135D0B5075}" sibTransId="{42E3A371-40F8-473E-9586-594B165A1BE2}"/>
    <dgm:cxn modelId="{0DBF2E54-0DC0-45DA-8752-AE033D7F982C}" type="presOf" srcId="{1A7D5723-D400-46DE-8384-B60C4BE24FD1}" destId="{2B2A1AF5-3A33-4417-84D3-A3698ED4E6F1}" srcOrd="0" destOrd="0" presId="urn:microsoft.com/office/officeart/2005/8/layout/radial3"/>
    <dgm:cxn modelId="{C3DBBD63-90B2-472A-BFBC-32B559B10705}" srcId="{5FD7E4F7-DE05-4BF9-8A73-5C631A2CF2B1}" destId="{6CFDE888-75DA-4D00-A717-7079F6505EC6}" srcOrd="0" destOrd="0" parTransId="{4267A582-38E3-4770-91C5-53EF213FD20C}" sibTransId="{7A03C433-4BB9-4A6E-A0AD-1F13920D664F}"/>
    <dgm:cxn modelId="{0A091E2E-AFF1-4630-93A1-A3DE6AF9F6AD}" srcId="{6CFDE888-75DA-4D00-A717-7079F6505EC6}" destId="{0BA66C56-9969-41D2-BA06-D2660AF071FE}" srcOrd="2" destOrd="0" parTransId="{068FC514-8765-4A70-A27A-797FA6DD5FC3}" sibTransId="{ED804145-DB63-4F1E-9716-B1F17A31FEF5}"/>
    <dgm:cxn modelId="{4CC8593D-B1E8-4E8D-9938-5A0D8E1FA10D}" type="presOf" srcId="{19D19AEA-941C-481B-9A92-DDAF3C3D50D3}" destId="{D4FED49D-C7C3-4EE0-8659-B356DAF280B6}" srcOrd="0" destOrd="0" presId="urn:microsoft.com/office/officeart/2005/8/layout/radial3"/>
    <dgm:cxn modelId="{0FD424C5-3817-43A5-BE9A-872D41BADFCE}" srcId="{6CFDE888-75DA-4D00-A717-7079F6505EC6}" destId="{19D19AEA-941C-481B-9A92-DDAF3C3D50D3}" srcOrd="1" destOrd="0" parTransId="{2F953927-D31B-44A0-81D2-E3FBBD19C74F}" sibTransId="{B5A5F1A9-23AD-494D-A05C-C0C548C8B046}"/>
    <dgm:cxn modelId="{EECEF29F-E6CB-4862-81F1-137D1D613440}" type="presParOf" srcId="{008F3A54-829C-4203-BFAC-AABA9E09C28D}" destId="{72028B8E-73D9-4B45-9EB1-265B466283B9}" srcOrd="0" destOrd="0" presId="urn:microsoft.com/office/officeart/2005/8/layout/radial3"/>
    <dgm:cxn modelId="{7E0A27D3-0399-42FC-BEF4-5716B1C098C8}" type="presParOf" srcId="{72028B8E-73D9-4B45-9EB1-265B466283B9}" destId="{58DECBE0-83CA-454F-9E14-E1EE04DB432C}" srcOrd="0" destOrd="0" presId="urn:microsoft.com/office/officeart/2005/8/layout/radial3"/>
    <dgm:cxn modelId="{36C688C9-4C76-4F52-8BBD-318BB601B618}" type="presParOf" srcId="{72028B8E-73D9-4B45-9EB1-265B466283B9}" destId="{2B2A1AF5-3A33-4417-84D3-A3698ED4E6F1}" srcOrd="1" destOrd="0" presId="urn:microsoft.com/office/officeart/2005/8/layout/radial3"/>
    <dgm:cxn modelId="{5383CFCD-DA16-4862-B6BD-4AC248F1641E}" type="presParOf" srcId="{72028B8E-73D9-4B45-9EB1-265B466283B9}" destId="{D4FED49D-C7C3-4EE0-8659-B356DAF280B6}" srcOrd="2" destOrd="0" presId="urn:microsoft.com/office/officeart/2005/8/layout/radial3"/>
    <dgm:cxn modelId="{A96497E1-C420-4B56-83CF-78BBF2171157}" type="presParOf" srcId="{72028B8E-73D9-4B45-9EB1-265B466283B9}" destId="{F3F460B1-2D34-413C-B943-C154D7326BBB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9ECD8-10B6-4786-B455-CF4A45D1ECCE}">
      <dsp:nvSpPr>
        <dsp:cNvPr id="0" name=""/>
        <dsp:cNvSpPr/>
      </dsp:nvSpPr>
      <dsp:spPr>
        <a:xfrm>
          <a:off x="515190" y="0"/>
          <a:ext cx="5838829" cy="2333625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D1F03-F5D3-48DB-8635-14AFE221B3D4}">
      <dsp:nvSpPr>
        <dsp:cNvPr id="0" name=""/>
        <dsp:cNvSpPr/>
      </dsp:nvSpPr>
      <dsp:spPr>
        <a:xfrm>
          <a:off x="232775" y="700087"/>
          <a:ext cx="2060763" cy="9334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教師編製</a:t>
          </a:r>
          <a:r>
            <a:rPr lang="en-US" altLang="zh-TW" sz="17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sz="17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評分表</a:t>
          </a:r>
        </a:p>
      </dsp:txBody>
      <dsp:txXfrm>
        <a:off x="278342" y="745654"/>
        <a:ext cx="1969629" cy="842316"/>
      </dsp:txXfrm>
    </dsp:sp>
    <dsp:sp modelId="{243A001C-FE9E-4471-A20C-C1C2F052A500}">
      <dsp:nvSpPr>
        <dsp:cNvPr id="0" name=""/>
        <dsp:cNvSpPr/>
      </dsp:nvSpPr>
      <dsp:spPr>
        <a:xfrm>
          <a:off x="2404223" y="700087"/>
          <a:ext cx="2060763" cy="933450"/>
        </a:xfrm>
        <a:prstGeom prst="roundRect">
          <a:avLst/>
        </a:prstGeom>
        <a:solidFill>
          <a:schemeClr val="accent3">
            <a:hueOff val="-8413220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教師依據評分表向學生說明評分標準</a:t>
          </a:r>
        </a:p>
      </dsp:txBody>
      <dsp:txXfrm>
        <a:off x="2449790" y="745654"/>
        <a:ext cx="1969629" cy="842316"/>
      </dsp:txXfrm>
    </dsp:sp>
    <dsp:sp modelId="{75578866-4596-4636-A127-C3C8CB3E3A0F}">
      <dsp:nvSpPr>
        <dsp:cNvPr id="0" name=""/>
        <dsp:cNvSpPr/>
      </dsp:nvSpPr>
      <dsp:spPr>
        <a:xfrm>
          <a:off x="4575672" y="700087"/>
          <a:ext cx="2060763" cy="933450"/>
        </a:xfrm>
        <a:prstGeom prst="roundRec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教師依據評分表內容進行評分</a:t>
          </a:r>
        </a:p>
      </dsp:txBody>
      <dsp:txXfrm>
        <a:off x="4621239" y="745654"/>
        <a:ext cx="1969629" cy="8423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E0349-1BFD-4C51-AE4C-336201B3BAF8}">
      <dsp:nvSpPr>
        <dsp:cNvPr id="0" name=""/>
        <dsp:cNvSpPr/>
      </dsp:nvSpPr>
      <dsp:spPr>
        <a:xfrm>
          <a:off x="572463" y="0"/>
          <a:ext cx="6487920" cy="288032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520BA7-90AC-42C5-BA49-C6911D153BB2}">
      <dsp:nvSpPr>
        <dsp:cNvPr id="0" name=""/>
        <dsp:cNvSpPr/>
      </dsp:nvSpPr>
      <dsp:spPr>
        <a:xfrm>
          <a:off x="3354" y="864096"/>
          <a:ext cx="1466565" cy="11521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教師編製</a:t>
          </a:r>
          <a:r>
            <a:rPr lang="en-US" altLang="zh-TW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評分表</a:t>
          </a:r>
        </a:p>
      </dsp:txBody>
      <dsp:txXfrm>
        <a:off x="59596" y="920338"/>
        <a:ext cx="1354081" cy="1039644"/>
      </dsp:txXfrm>
    </dsp:sp>
    <dsp:sp modelId="{F5AD0CFC-B5F8-4DDC-805D-2477B9E56AF2}">
      <dsp:nvSpPr>
        <dsp:cNvPr id="0" name=""/>
        <dsp:cNvSpPr/>
      </dsp:nvSpPr>
      <dsp:spPr>
        <a:xfrm>
          <a:off x="1543247" y="864096"/>
          <a:ext cx="1466565" cy="1152128"/>
        </a:xfrm>
        <a:prstGeom prst="roundRect">
          <a:avLst/>
        </a:prstGeom>
        <a:solidFill>
          <a:schemeClr val="accent3">
            <a:hueOff val="-4206610"/>
            <a:satOff val="-2163"/>
            <a:lumOff val="-9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教師依據評分表向學生說明評分標準，並共同修訂評分表內容</a:t>
          </a:r>
        </a:p>
      </dsp:txBody>
      <dsp:txXfrm>
        <a:off x="1599489" y="920338"/>
        <a:ext cx="1354081" cy="1039644"/>
      </dsp:txXfrm>
    </dsp:sp>
    <dsp:sp modelId="{4360375B-42BD-42DC-B987-9B1FCCB6A156}">
      <dsp:nvSpPr>
        <dsp:cNvPr id="0" name=""/>
        <dsp:cNvSpPr/>
      </dsp:nvSpPr>
      <dsp:spPr>
        <a:xfrm>
          <a:off x="3083141" y="864096"/>
          <a:ext cx="1466565" cy="1152128"/>
        </a:xfrm>
        <a:prstGeom prst="roundRect">
          <a:avLst/>
        </a:prstGeom>
        <a:solidFill>
          <a:schemeClr val="accent3">
            <a:hueOff val="-8413220"/>
            <a:satOff val="-4326"/>
            <a:lumOff val="-1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教師依據評分表內容進行評分</a:t>
          </a:r>
        </a:p>
      </dsp:txBody>
      <dsp:txXfrm>
        <a:off x="3139383" y="920338"/>
        <a:ext cx="1354081" cy="1039644"/>
      </dsp:txXfrm>
    </dsp:sp>
    <dsp:sp modelId="{1C2F2949-B636-408B-96A8-6917E61C0DBD}">
      <dsp:nvSpPr>
        <dsp:cNvPr id="0" name=""/>
        <dsp:cNvSpPr/>
      </dsp:nvSpPr>
      <dsp:spPr>
        <a:xfrm>
          <a:off x="4623034" y="864096"/>
          <a:ext cx="1466565" cy="1152128"/>
        </a:xfrm>
        <a:prstGeom prst="roundRect">
          <a:avLst/>
        </a:prstGeom>
        <a:solidFill>
          <a:schemeClr val="accent3">
            <a:hueOff val="-12619830"/>
            <a:satOff val="-6489"/>
            <a:lumOff val="-27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教師依據該生</a:t>
          </a:r>
          <a:r>
            <a:rPr lang="en-US" altLang="zh-TW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評分情況向學生分析其作業優缺點及改進之道</a:t>
          </a:r>
        </a:p>
      </dsp:txBody>
      <dsp:txXfrm>
        <a:off x="4679276" y="920338"/>
        <a:ext cx="1354081" cy="1039644"/>
      </dsp:txXfrm>
    </dsp:sp>
    <dsp:sp modelId="{22E258F3-892C-4102-8179-FF549227C1A2}">
      <dsp:nvSpPr>
        <dsp:cNvPr id="0" name=""/>
        <dsp:cNvSpPr/>
      </dsp:nvSpPr>
      <dsp:spPr>
        <a:xfrm>
          <a:off x="6162928" y="864096"/>
          <a:ext cx="1466565" cy="1152128"/>
        </a:xfrm>
        <a:prstGeom prst="roundRect">
          <a:avLst/>
        </a:prstGeom>
        <a:solidFill>
          <a:schemeClr val="accent3">
            <a:hueOff val="-16826440"/>
            <a:satOff val="-8652"/>
            <a:lumOff val="-3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與學生討論下一版本的</a:t>
          </a:r>
          <a:r>
            <a:rPr lang="en-US" altLang="zh-TW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Rubric</a:t>
          </a:r>
          <a:r>
            <a:rPr lang="zh-TW" altLang="en-US" sz="1100" b="1" kern="1200">
              <a:latin typeface="微軟正黑體" panose="020B0604030504040204" pitchFamily="34" charset="-120"/>
              <a:ea typeface="微軟正黑體" panose="020B0604030504040204" pitchFamily="34" charset="-120"/>
            </a:rPr>
            <a:t>評分表內容</a:t>
          </a:r>
        </a:p>
      </dsp:txBody>
      <dsp:txXfrm>
        <a:off x="6219170" y="920338"/>
        <a:ext cx="1354081" cy="10396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ECBE0-83CA-454F-9E14-E1EE04DB432C}">
      <dsp:nvSpPr>
        <dsp:cNvPr id="0" name=""/>
        <dsp:cNvSpPr/>
      </dsp:nvSpPr>
      <dsp:spPr>
        <a:xfrm>
          <a:off x="1159270" y="746433"/>
          <a:ext cx="1616224" cy="161622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教學為核心</a:t>
          </a:r>
        </a:p>
      </dsp:txBody>
      <dsp:txXfrm>
        <a:off x="1395961" y="983124"/>
        <a:ext cx="1142842" cy="1142842"/>
      </dsp:txXfrm>
    </dsp:sp>
    <dsp:sp modelId="{2B2A1AF5-3A33-4417-84D3-A3698ED4E6F1}">
      <dsp:nvSpPr>
        <dsp:cNvPr id="0" name=""/>
        <dsp:cNvSpPr/>
      </dsp:nvSpPr>
      <dsp:spPr>
        <a:xfrm>
          <a:off x="1308625" y="-118943"/>
          <a:ext cx="1317513" cy="1243967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教學</a:t>
          </a:r>
          <a:endParaRPr lang="en-US" altLang="zh-TW" sz="1400" b="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專業自主</a:t>
          </a:r>
        </a:p>
      </dsp:txBody>
      <dsp:txXfrm>
        <a:off x="1501570" y="63232"/>
        <a:ext cx="931623" cy="879617"/>
      </dsp:txXfrm>
    </dsp:sp>
    <dsp:sp modelId="{D4FED49D-C7C3-4EE0-8659-B356DAF280B6}">
      <dsp:nvSpPr>
        <dsp:cNvPr id="0" name=""/>
        <dsp:cNvSpPr/>
      </dsp:nvSpPr>
      <dsp:spPr>
        <a:xfrm>
          <a:off x="2233656" y="1429371"/>
          <a:ext cx="1288712" cy="130185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使用</a:t>
          </a:r>
          <a:endParaRPr lang="en-US" altLang="zh-TW" sz="1400" b="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方便性</a:t>
          </a:r>
        </a:p>
      </dsp:txBody>
      <dsp:txXfrm>
        <a:off x="2422384" y="1620023"/>
        <a:ext cx="911256" cy="920548"/>
      </dsp:txXfrm>
    </dsp:sp>
    <dsp:sp modelId="{F3F460B1-2D34-413C-B943-C154D7326BBB}">
      <dsp:nvSpPr>
        <dsp:cNvPr id="0" name=""/>
        <dsp:cNvSpPr/>
      </dsp:nvSpPr>
      <dsp:spPr>
        <a:xfrm>
          <a:off x="419071" y="1410469"/>
          <a:ext cx="1275362" cy="13396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編製</a:t>
          </a:r>
          <a:endParaRPr lang="en-US" altLang="zh-TW" sz="1400" b="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400" b="0" kern="1200">
              <a:latin typeface="微軟正黑體" panose="020B0604030504040204" pitchFamily="34" charset="-120"/>
              <a:ea typeface="微軟正黑體" panose="020B0604030504040204" pitchFamily="34" charset="-120"/>
            </a:rPr>
            <a:t>容易性</a:t>
          </a:r>
        </a:p>
      </dsp:txBody>
      <dsp:txXfrm>
        <a:off x="605843" y="1606657"/>
        <a:ext cx="901818" cy="94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1CB7A-DCCB-4A15-8DA9-C8A5DC2B857A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48358-B966-43B4-99D8-24428A436B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987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48358-B966-43B4-99D8-24428A436B4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645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C445BE-E965-49C2-A476-7669118949A4}" type="datetimeFigureOut">
              <a:rPr lang="zh-TW" altLang="en-US" smtClean="0"/>
              <a:t>2014/3/26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68306F4-C2E4-4F1E-8892-47E05DD659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campus.com/indexrubric.cfm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1988840"/>
            <a:ext cx="7406640" cy="1472184"/>
          </a:xfrm>
        </p:spPr>
        <p:txBody>
          <a:bodyPr>
            <a:normAutofit/>
          </a:bodyPr>
          <a:lstStyle/>
          <a:p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Rubric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評分表編製與使用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55776" y="5805264"/>
            <a:ext cx="6172200" cy="432048"/>
          </a:xfrm>
        </p:spPr>
        <p:txBody>
          <a:bodyPr>
            <a:normAutofit lnSpcReduction="10000"/>
          </a:bodyPr>
          <a:lstStyle/>
          <a:p>
            <a:pPr algn="r"/>
            <a:r>
              <a:rPr lang="zh-TW" altLang="en-US" sz="2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臺北醫學大學教師發展</a:t>
            </a:r>
            <a:r>
              <a:rPr lang="zh-TW" altLang="en-US" sz="28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中心 溫子欣</a:t>
            </a:r>
            <a:endParaRPr lang="zh-TW" altLang="en-US" sz="2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727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甚麼是</a:t>
            </a:r>
            <a:r>
              <a:rPr lang="en-US" altLang="zh-TW" dirty="0" smtClean="0"/>
              <a:t>Rubric</a:t>
            </a:r>
            <a:r>
              <a:rPr lang="zh-TW" altLang="en-US" dirty="0" smtClean="0"/>
              <a:t>評分表？</a:t>
            </a:r>
            <a:r>
              <a:rPr lang="en-US" altLang="zh-TW" dirty="0" smtClean="0"/>
              <a:t>p4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1447800"/>
            <a:ext cx="7168840" cy="4800600"/>
          </a:xfrm>
        </p:spPr>
        <p:txBody>
          <a:bodyPr/>
          <a:lstStyle/>
          <a:p>
            <a:r>
              <a:rPr lang="zh-TW" altLang="en-US" dirty="0" smtClean="0">
                <a:latin typeface="+mn-ea"/>
              </a:rPr>
              <a:t>同學問王老師：「老師，甚麼是好的</a:t>
            </a:r>
            <a:r>
              <a:rPr lang="en-US" altLang="zh-TW" dirty="0" smtClean="0">
                <a:latin typeface="+mn-ea"/>
              </a:rPr>
              <a:t>『</a:t>
            </a:r>
            <a:r>
              <a:rPr lang="zh-TW" altLang="en-US" dirty="0" smtClean="0">
                <a:latin typeface="+mn-ea"/>
              </a:rPr>
              <a:t>書面報告</a:t>
            </a:r>
            <a:r>
              <a:rPr lang="en-US" altLang="zh-TW" dirty="0" smtClean="0">
                <a:latin typeface="+mn-ea"/>
              </a:rPr>
              <a:t>』</a:t>
            </a:r>
            <a:r>
              <a:rPr lang="zh-TW" altLang="en-US" dirty="0" smtClean="0">
                <a:latin typeface="+mn-ea"/>
              </a:rPr>
              <a:t>？」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小組課堂報告即將</a:t>
            </a:r>
            <a:r>
              <a:rPr lang="zh-TW" altLang="en-US" dirty="0" smtClean="0">
                <a:latin typeface="+mn-ea"/>
              </a:rPr>
              <a:t>舉行，並且在報告中進行學生互評，學生問王老師說：「老師，我們要用什麼樣的標準來打分數？」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同一門課程的該項</a:t>
            </a:r>
            <a:r>
              <a:rPr lang="zh-TW" altLang="en-US" dirty="0" smtClean="0">
                <a:latin typeface="+mn-ea"/>
              </a:rPr>
              <a:t>作業，分組由王老師等數位教師帶領與評分時，如何減少評分誤差？</a:t>
            </a:r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059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傳統的評分方式</a:t>
            </a:r>
            <a:r>
              <a:rPr lang="en-US" altLang="zh-TW" dirty="0" smtClean="0"/>
              <a:t>p4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教師對於該項作業的評分，心中自有一把尺。</a:t>
            </a:r>
            <a:endParaRPr lang="en-US" altLang="zh-TW" dirty="0" smtClean="0"/>
          </a:p>
          <a:p>
            <a:r>
              <a:rPr lang="zh-TW" altLang="en-US" dirty="0"/>
              <a:t>對於該項</a:t>
            </a:r>
            <a:r>
              <a:rPr lang="zh-TW" altLang="en-US" dirty="0" smtClean="0"/>
              <a:t>作業，打出一單一分數。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評分表：將教師心中的那把尺具體呈現。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488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其實我們都看過</a:t>
            </a:r>
            <a:r>
              <a:rPr lang="en-US" altLang="zh-TW" dirty="0" smtClean="0"/>
              <a:t>Rubric     p5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1490711"/>
            <a:ext cx="9039225" cy="5322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45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評分表基本格式</a:t>
            </a:r>
            <a:r>
              <a:rPr lang="en-US" altLang="zh-TW" dirty="0" smtClean="0"/>
              <a:t>p10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484785"/>
            <a:ext cx="893445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99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評分表使用步驟</a:t>
            </a:r>
            <a:r>
              <a:rPr lang="en-US" altLang="zh-TW" dirty="0" smtClean="0"/>
              <a:t>p7</a:t>
            </a:r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879945846"/>
              </p:ext>
            </p:extLst>
          </p:nvPr>
        </p:nvGraphicFramePr>
        <p:xfrm>
          <a:off x="1115616" y="1412776"/>
          <a:ext cx="6869211" cy="233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2643353150"/>
              </p:ext>
            </p:extLst>
          </p:nvPr>
        </p:nvGraphicFramePr>
        <p:xfrm>
          <a:off x="1403648" y="3861048"/>
          <a:ext cx="7632848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4514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使用</a:t>
            </a:r>
            <a:r>
              <a:rPr lang="en-US" altLang="zh-TW" dirty="0" smtClean="0"/>
              <a:t>Rubric</a:t>
            </a:r>
            <a:r>
              <a:rPr lang="zh-TW" altLang="en-US" dirty="0" smtClean="0"/>
              <a:t>評分表的優點</a:t>
            </a:r>
            <a:r>
              <a:rPr lang="en-US" altLang="zh-TW" dirty="0" smtClean="0"/>
              <a:t>p8</a:t>
            </a:r>
            <a:br>
              <a:rPr lang="en-US" altLang="zh-TW" dirty="0" smtClean="0"/>
            </a:br>
            <a:r>
              <a:rPr lang="zh-TW" altLang="en-US" dirty="0" smtClean="0"/>
              <a:t>（對學生而言）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968552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10000"/>
              </a:lnSpc>
            </a:pPr>
            <a:r>
              <a:rPr lang="zh-TW" altLang="zh-TW" dirty="0"/>
              <a:t>可以在事前了解該項作業的評分標準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可</a:t>
            </a:r>
            <a:r>
              <a:rPr lang="zh-TW" altLang="zh-TW" dirty="0"/>
              <a:t>參與該項作業評分標準的設計與訂定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可以</a:t>
            </a:r>
            <a:r>
              <a:rPr lang="zh-TW" altLang="zh-TW" dirty="0"/>
              <a:t>依據</a:t>
            </a:r>
            <a:r>
              <a:rPr lang="en-US" altLang="zh-TW" dirty="0"/>
              <a:t>Rubric</a:t>
            </a:r>
            <a:r>
              <a:rPr lang="zh-TW" altLang="zh-TW" dirty="0"/>
              <a:t>評分表針對各「評量指標」中的評分標準強化其作業品質，爭取較佳表現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事後</a:t>
            </a:r>
            <a:r>
              <a:rPr lang="zh-TW" altLang="zh-TW" dirty="0"/>
              <a:t>根據各指標項目所得等第，可了解自我的優缺點，進行優勢發展或缺點補強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學生</a:t>
            </a:r>
            <a:r>
              <a:rPr lang="zh-TW" altLang="zh-TW" dirty="0"/>
              <a:t>更能接受評分之公平性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採</a:t>
            </a:r>
            <a:r>
              <a:rPr lang="zh-TW" altLang="zh-TW" dirty="0"/>
              <a:t>學生互評方式評分時，學生對於評分會有統一依據，評分較客觀且品質較佳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pPr lvl="0">
              <a:lnSpc>
                <a:spcPct val="110000"/>
              </a:lnSpc>
            </a:pPr>
            <a:r>
              <a:rPr lang="zh-TW" altLang="zh-TW" dirty="0" smtClean="0"/>
              <a:t>可</a:t>
            </a:r>
            <a:r>
              <a:rPr lang="zh-TW" altLang="zh-TW" dirty="0"/>
              <a:t>使大一新生了解大學學習方式與作業形式。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901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使用</a:t>
            </a:r>
            <a:r>
              <a:rPr lang="en-US" altLang="zh-TW" dirty="0"/>
              <a:t>Rubric</a:t>
            </a:r>
            <a:r>
              <a:rPr lang="zh-TW" altLang="en-US" dirty="0"/>
              <a:t>評分表的</a:t>
            </a:r>
            <a:r>
              <a:rPr lang="zh-TW" altLang="en-US" dirty="0" smtClean="0"/>
              <a:t>優點</a:t>
            </a:r>
            <a:r>
              <a:rPr lang="en-US" altLang="zh-TW" dirty="0" smtClean="0"/>
              <a:t>p8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（</a:t>
            </a:r>
            <a:r>
              <a:rPr lang="zh-TW" altLang="en-US" dirty="0" smtClean="0"/>
              <a:t>對教師而言</a:t>
            </a:r>
            <a:r>
              <a:rPr lang="zh-TW" altLang="en-US" dirty="0"/>
              <a:t>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zh-TW" altLang="zh-TW" sz="2700" dirty="0"/>
              <a:t>評分標準透明化，減少學生對於成績的質疑與抱怨</a:t>
            </a:r>
            <a:r>
              <a:rPr lang="zh-TW" altLang="zh-TW" sz="2700" dirty="0" smtClean="0"/>
              <a:t>。</a:t>
            </a:r>
            <a:endParaRPr lang="en-US" altLang="zh-TW" sz="2700" dirty="0" smtClean="0"/>
          </a:p>
          <a:p>
            <a:pPr lvl="0"/>
            <a:r>
              <a:rPr lang="zh-TW" altLang="zh-TW" sz="2700" dirty="0" smtClean="0"/>
              <a:t>評分</a:t>
            </a:r>
            <a:r>
              <a:rPr lang="zh-TW" altLang="zh-TW" sz="2700" dirty="0"/>
              <a:t>標準具體化，老師評分時的信度與效度皆提高</a:t>
            </a:r>
            <a:r>
              <a:rPr lang="zh-TW" altLang="zh-TW" sz="2700" dirty="0" smtClean="0"/>
              <a:t>。</a:t>
            </a:r>
            <a:endParaRPr lang="en-US" altLang="zh-TW" sz="2700" dirty="0" smtClean="0"/>
          </a:p>
          <a:p>
            <a:pPr lvl="0"/>
            <a:r>
              <a:rPr lang="zh-TW" altLang="zh-TW" sz="2700" dirty="0" smtClean="0"/>
              <a:t>透過</a:t>
            </a:r>
            <a:r>
              <a:rPr lang="en-US" altLang="zh-TW" sz="2700" dirty="0"/>
              <a:t>Rubric</a:t>
            </a:r>
            <a:r>
              <a:rPr lang="zh-TW" altLang="zh-TW" sz="2700" dirty="0"/>
              <a:t>評分表內容的公佈與說明，讓學生明白教師的期待</a:t>
            </a:r>
            <a:r>
              <a:rPr lang="zh-TW" altLang="zh-TW" sz="2700" dirty="0" smtClean="0"/>
              <a:t>。</a:t>
            </a:r>
            <a:endParaRPr lang="en-US" altLang="zh-TW" sz="2700" dirty="0" smtClean="0"/>
          </a:p>
          <a:p>
            <a:pPr lvl="0"/>
            <a:r>
              <a:rPr lang="zh-TW" altLang="zh-TW" sz="2700" dirty="0" smtClean="0"/>
              <a:t>透過</a:t>
            </a:r>
            <a:r>
              <a:rPr lang="zh-TW" altLang="zh-TW" sz="2700" dirty="0"/>
              <a:t>評量指標的設計融入，可培養學生特定的能力</a:t>
            </a:r>
            <a:r>
              <a:rPr lang="zh-TW" altLang="zh-TW" sz="2700" dirty="0" smtClean="0"/>
              <a:t>。</a:t>
            </a:r>
            <a:endParaRPr lang="en-US" altLang="zh-TW" sz="2700" dirty="0" smtClean="0"/>
          </a:p>
          <a:p>
            <a:pPr lvl="0"/>
            <a:r>
              <a:rPr lang="zh-TW" altLang="zh-TW" sz="2700" dirty="0" smtClean="0"/>
              <a:t>學生</a:t>
            </a:r>
            <a:r>
              <a:rPr lang="zh-TW" altLang="zh-TW" sz="2700" dirty="0"/>
              <a:t>參與評分表內容訂定，將會提升其參與感與作業品質的自我要求</a:t>
            </a:r>
            <a:r>
              <a:rPr lang="zh-TW" altLang="zh-TW" sz="2700" dirty="0" smtClean="0"/>
              <a:t>。</a:t>
            </a:r>
            <a:endParaRPr lang="zh-TW" altLang="zh-TW" sz="2700" dirty="0"/>
          </a:p>
        </p:txBody>
      </p:sp>
    </p:spTree>
    <p:extLst>
      <p:ext uri="{BB962C8B-B14F-4D97-AF65-F5344CB8AC3E}">
        <p14:creationId xmlns:p14="http://schemas.microsoft.com/office/powerpoint/2010/main" val="639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使用</a:t>
            </a:r>
            <a:r>
              <a:rPr lang="en-US" altLang="zh-TW" dirty="0"/>
              <a:t>Rubric</a:t>
            </a:r>
            <a:r>
              <a:rPr lang="zh-TW" altLang="en-US" dirty="0"/>
              <a:t>評分表的</a:t>
            </a:r>
            <a:r>
              <a:rPr lang="zh-TW" altLang="en-US" dirty="0" smtClean="0"/>
              <a:t>優點</a:t>
            </a:r>
            <a:r>
              <a:rPr lang="en-US" altLang="zh-TW" dirty="0" smtClean="0"/>
              <a:t>p8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（對教師而言）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z="2700" dirty="0"/>
              <a:t>Rubric</a:t>
            </a:r>
            <a:r>
              <a:rPr lang="zh-TW" altLang="zh-TW" sz="2700" dirty="0"/>
              <a:t>評分表編製可協助教師課程設計的結構化與具體化。</a:t>
            </a:r>
          </a:p>
          <a:p>
            <a:pPr lvl="0"/>
            <a:r>
              <a:rPr lang="zh-TW" altLang="zh-TW" sz="2700" dirty="0"/>
              <a:t>提升課程與教學滿意度。</a:t>
            </a:r>
          </a:p>
          <a:p>
            <a:pPr lvl="0"/>
            <a:r>
              <a:rPr lang="zh-TW" altLang="zh-TW" sz="2700" dirty="0"/>
              <a:t>充實教學獎、教師評鑑、教師升等、系所評鑑、教師教學歷程檔案資料。</a:t>
            </a:r>
          </a:p>
          <a:p>
            <a:r>
              <a:rPr lang="zh-TW" altLang="zh-TW" sz="2700" dirty="0"/>
              <a:t>單一班級不同教師評分時，為使評分公平可比較，特別適用</a:t>
            </a:r>
            <a:r>
              <a:rPr lang="en-US" altLang="zh-TW" sz="2700" dirty="0"/>
              <a:t>Rubric</a:t>
            </a:r>
            <a:r>
              <a:rPr lang="zh-TW" altLang="zh-TW" sz="2700" dirty="0"/>
              <a:t>評分表，例如專題討論課程。</a:t>
            </a:r>
            <a:endParaRPr lang="zh-TW" altLang="en-US" sz="27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693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Rubric</a:t>
            </a:r>
            <a:r>
              <a:rPr lang="zh-TW" altLang="zh-TW" dirty="0">
                <a:effectLst/>
              </a:rPr>
              <a:t>評分表編製基本</a:t>
            </a:r>
            <a:r>
              <a:rPr lang="zh-TW" altLang="zh-TW" dirty="0" smtClean="0">
                <a:effectLst/>
              </a:rPr>
              <a:t>原則</a:t>
            </a:r>
            <a:r>
              <a:rPr lang="en-US" altLang="zh-TW" dirty="0" smtClean="0">
                <a:effectLst/>
              </a:rPr>
              <a:t>p9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 dirty="0"/>
              <a:t>以教學為</a:t>
            </a:r>
            <a:r>
              <a:rPr lang="zh-TW" altLang="zh-TW" dirty="0" smtClean="0"/>
              <a:t>核心</a:t>
            </a:r>
            <a:endParaRPr lang="en-US" altLang="zh-TW" dirty="0" smtClean="0"/>
          </a:p>
          <a:p>
            <a:pPr lvl="0"/>
            <a:r>
              <a:rPr lang="zh-TW" altLang="zh-TW" dirty="0" smtClean="0"/>
              <a:t>編</a:t>
            </a:r>
            <a:r>
              <a:rPr lang="zh-TW" altLang="zh-TW" dirty="0"/>
              <a:t>製的容易</a:t>
            </a:r>
            <a:r>
              <a:rPr lang="zh-TW" altLang="zh-TW" dirty="0" smtClean="0"/>
              <a:t>性</a:t>
            </a:r>
            <a:endParaRPr lang="en-US" altLang="zh-TW" dirty="0" smtClean="0"/>
          </a:p>
          <a:p>
            <a:pPr lvl="0"/>
            <a:r>
              <a:rPr lang="zh-TW" altLang="zh-TW" dirty="0" smtClean="0"/>
              <a:t>使用</a:t>
            </a:r>
            <a:r>
              <a:rPr lang="zh-TW" altLang="zh-TW" dirty="0"/>
              <a:t>的方便</a:t>
            </a:r>
            <a:r>
              <a:rPr lang="zh-TW" altLang="zh-TW" dirty="0" smtClean="0"/>
              <a:t>性</a:t>
            </a:r>
            <a:endParaRPr lang="zh-TW" altLang="zh-TW" dirty="0"/>
          </a:p>
          <a:p>
            <a:pPr lvl="0"/>
            <a:r>
              <a:rPr lang="zh-TW" altLang="zh-TW" dirty="0"/>
              <a:t>尊重教師教學專業</a:t>
            </a:r>
            <a:r>
              <a:rPr lang="zh-TW" altLang="zh-TW" dirty="0" smtClean="0"/>
              <a:t>自主</a:t>
            </a:r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430742827"/>
              </p:ext>
            </p:extLst>
          </p:nvPr>
        </p:nvGraphicFramePr>
        <p:xfrm>
          <a:off x="4788024" y="3789040"/>
          <a:ext cx="3941440" cy="2631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90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Rubric</a:t>
            </a:r>
            <a:r>
              <a:rPr lang="zh-TW" altLang="zh-TW" dirty="0">
                <a:effectLst/>
              </a:rPr>
              <a:t>評分表編</a:t>
            </a:r>
            <a:r>
              <a:rPr lang="zh-TW" altLang="zh-TW" dirty="0" smtClean="0">
                <a:effectLst/>
              </a:rPr>
              <a:t>製</a:t>
            </a:r>
            <a:r>
              <a:rPr lang="zh-TW" altLang="en-US" dirty="0">
                <a:effectLst/>
              </a:rPr>
              <a:t>使用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直接使用手冊範例</a:t>
            </a:r>
            <a:endParaRPr lang="en-US" altLang="zh-TW" dirty="0" smtClean="0"/>
          </a:p>
          <a:p>
            <a:r>
              <a:rPr lang="zh-TW" altLang="en-US" dirty="0" smtClean="0"/>
              <a:t>修改手冊範例</a:t>
            </a:r>
            <a:r>
              <a:rPr lang="zh-TW" altLang="en-US" dirty="0"/>
              <a:t>後</a:t>
            </a:r>
            <a:r>
              <a:rPr lang="zh-TW" altLang="en-US" dirty="0" smtClean="0"/>
              <a:t>使用</a:t>
            </a:r>
            <a:endParaRPr lang="en-US" altLang="zh-TW" dirty="0" smtClean="0"/>
          </a:p>
          <a:p>
            <a:r>
              <a:rPr lang="zh-TW" altLang="en-US" dirty="0"/>
              <a:t>直接發展新</a:t>
            </a:r>
            <a:r>
              <a:rPr lang="zh-TW" altLang="en-US" dirty="0" smtClean="0"/>
              <a:t>表</a:t>
            </a:r>
            <a:endParaRPr lang="en-US" altLang="zh-TW" dirty="0" smtClean="0"/>
          </a:p>
          <a:p>
            <a:r>
              <a:rPr lang="zh-TW" altLang="en-US" dirty="0" smtClean="0"/>
              <a:t>修改其他教師發展之評分表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5763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Rubric</a:t>
            </a:r>
            <a:r>
              <a:rPr lang="zh-TW" altLang="zh-TW" dirty="0">
                <a:effectLst/>
              </a:rPr>
              <a:t>評分表之編製</a:t>
            </a:r>
            <a:r>
              <a:rPr lang="zh-TW" altLang="zh-TW" dirty="0" smtClean="0">
                <a:effectLst/>
              </a:rPr>
              <a:t>步驟</a:t>
            </a:r>
            <a:r>
              <a:rPr lang="en-US" altLang="zh-TW" dirty="0" smtClean="0">
                <a:effectLst/>
              </a:rPr>
              <a:t>p11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/>
              <a:t>1.</a:t>
            </a:r>
            <a:r>
              <a:rPr lang="zh-TW" altLang="en-US" dirty="0" smtClean="0"/>
              <a:t> </a:t>
            </a:r>
            <a:r>
              <a:rPr lang="zh-TW" altLang="zh-TW" dirty="0" smtClean="0"/>
              <a:t>決定</a:t>
            </a:r>
            <a:r>
              <a:rPr lang="zh-TW" altLang="zh-TW" dirty="0"/>
              <a:t>該項作業的評量指標。</a:t>
            </a:r>
          </a:p>
          <a:p>
            <a:pPr lvl="0"/>
            <a:r>
              <a:rPr lang="en-US" altLang="zh-TW" dirty="0" smtClean="0"/>
              <a:t>2.</a:t>
            </a:r>
            <a:r>
              <a:rPr lang="zh-TW" altLang="en-US" dirty="0" smtClean="0"/>
              <a:t> </a:t>
            </a:r>
            <a:r>
              <a:rPr lang="zh-TW" altLang="zh-TW" dirty="0" smtClean="0"/>
              <a:t>決定</a:t>
            </a:r>
            <a:r>
              <a:rPr lang="zh-TW" altLang="zh-TW" dirty="0"/>
              <a:t>評分等第數與配分。</a:t>
            </a:r>
          </a:p>
          <a:p>
            <a:pPr lvl="0"/>
            <a:r>
              <a:rPr lang="en-US" altLang="zh-TW" dirty="0" smtClean="0"/>
              <a:t>3.</a:t>
            </a:r>
            <a:r>
              <a:rPr lang="zh-TW" altLang="en-US" dirty="0" smtClean="0"/>
              <a:t> </a:t>
            </a:r>
            <a:r>
              <a:rPr lang="zh-TW" altLang="zh-TW" dirty="0" smtClean="0"/>
              <a:t>決定</a:t>
            </a:r>
            <a:r>
              <a:rPr lang="zh-TW" altLang="zh-TW" dirty="0"/>
              <a:t>評量指標於各等第的評分標準。</a:t>
            </a:r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 </a:t>
            </a:r>
            <a:r>
              <a:rPr lang="zh-TW" altLang="zh-TW" dirty="0" smtClean="0"/>
              <a:t>決定</a:t>
            </a:r>
            <a:r>
              <a:rPr lang="zh-TW" altLang="zh-TW" dirty="0"/>
              <a:t>各評量指標權重。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40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ffectLst/>
              </a:rPr>
              <a:t>1.</a:t>
            </a:r>
            <a:r>
              <a:rPr lang="zh-TW" altLang="zh-TW" dirty="0" smtClean="0">
                <a:effectLst/>
              </a:rPr>
              <a:t>決定</a:t>
            </a:r>
            <a:r>
              <a:rPr lang="zh-TW" altLang="zh-TW" dirty="0">
                <a:effectLst/>
              </a:rPr>
              <a:t>該項作業的評量</a:t>
            </a:r>
            <a:r>
              <a:rPr lang="zh-TW" altLang="zh-TW" dirty="0" smtClean="0">
                <a:effectLst/>
              </a:rPr>
              <a:t>指標</a:t>
            </a:r>
            <a:r>
              <a:rPr lang="en-US" altLang="zh-TW" dirty="0" smtClean="0">
                <a:effectLst/>
              </a:rPr>
              <a:t>p12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268760"/>
            <a:ext cx="89154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0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1.</a:t>
            </a:r>
            <a:r>
              <a:rPr lang="zh-TW" altLang="zh-TW" dirty="0">
                <a:effectLst/>
              </a:rPr>
              <a:t>決定該項作業的評量指標</a:t>
            </a:r>
            <a:r>
              <a:rPr lang="en-US" altLang="zh-TW" dirty="0">
                <a:effectLst/>
              </a:rPr>
              <a:t>p12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教師認為該項作業評分時應該納入的面向即為「評量指標」。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評量指標個數不宜</a:t>
            </a:r>
            <a:r>
              <a:rPr lang="zh-TW" altLang="en-US" dirty="0" smtClean="0">
                <a:latin typeface="+mn-ea"/>
              </a:rPr>
              <a:t>過多。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評量指標可粗</a:t>
            </a:r>
            <a:r>
              <a:rPr lang="zh-TW" altLang="en-US" dirty="0" smtClean="0">
                <a:latin typeface="+mn-ea"/>
              </a:rPr>
              <a:t>分為「基本要求」與「特殊要求」兩類。</a:t>
            </a:r>
            <a:endParaRPr lang="en-US" altLang="zh-TW" dirty="0" smtClean="0">
              <a:latin typeface="+mn-ea"/>
            </a:endParaRPr>
          </a:p>
          <a:p>
            <a:endParaRPr lang="en-US" altLang="zh-TW" dirty="0" smtClean="0">
              <a:latin typeface="新細明體"/>
              <a:ea typeface="新細明體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ffectLst/>
              </a:rPr>
              <a:t>2.</a:t>
            </a:r>
            <a:r>
              <a:rPr lang="zh-TW" altLang="zh-TW" dirty="0" smtClean="0">
                <a:effectLst/>
              </a:rPr>
              <a:t>決定</a:t>
            </a:r>
            <a:r>
              <a:rPr lang="zh-TW" altLang="zh-TW" dirty="0">
                <a:effectLst/>
              </a:rPr>
              <a:t>評分等第</a:t>
            </a:r>
            <a:r>
              <a:rPr lang="zh-TW" altLang="zh-TW" dirty="0" smtClean="0">
                <a:effectLst/>
              </a:rPr>
              <a:t>數</a:t>
            </a:r>
            <a:r>
              <a:rPr lang="en-US" altLang="zh-TW" dirty="0" smtClean="0">
                <a:effectLst/>
              </a:rPr>
              <a:t>p13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196752"/>
            <a:ext cx="893445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2.</a:t>
            </a:r>
            <a:r>
              <a:rPr lang="zh-TW" altLang="zh-TW" dirty="0">
                <a:effectLst/>
              </a:rPr>
              <a:t>決定評分等第數</a:t>
            </a:r>
            <a:r>
              <a:rPr lang="en-US" altLang="zh-TW" dirty="0">
                <a:effectLst/>
              </a:rPr>
              <a:t>p13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等第</a:t>
            </a:r>
            <a:r>
              <a:rPr lang="zh-TW" altLang="en-US" dirty="0" smtClean="0"/>
              <a:t>數</a:t>
            </a:r>
            <a:r>
              <a:rPr lang="en-US" altLang="zh-TW" dirty="0" smtClean="0"/>
              <a:t>3-4</a:t>
            </a:r>
            <a:r>
              <a:rPr lang="zh-TW" altLang="en-US" dirty="0" smtClean="0"/>
              <a:t>項。</a:t>
            </a:r>
            <a:endParaRPr lang="en-US" altLang="zh-TW" dirty="0" smtClean="0"/>
          </a:p>
          <a:p>
            <a:r>
              <a:rPr lang="zh-TW" altLang="en-US" dirty="0"/>
              <a:t>配</a:t>
            </a:r>
            <a:r>
              <a:rPr lang="zh-TW" altLang="en-US" dirty="0" smtClean="0"/>
              <a:t>分為</a:t>
            </a:r>
            <a:r>
              <a:rPr lang="en-US" altLang="zh-TW" dirty="0" smtClean="0"/>
              <a:t>0</a:t>
            </a:r>
            <a:r>
              <a:rPr lang="zh-TW" altLang="en-US" dirty="0" smtClean="0"/>
              <a:t>～</a:t>
            </a:r>
            <a:r>
              <a:rPr lang="en-US" altLang="zh-TW" dirty="0" smtClean="0"/>
              <a:t>10</a:t>
            </a:r>
            <a:r>
              <a:rPr lang="zh-TW" altLang="en-US" dirty="0" smtClean="0"/>
              <a:t>之整數，即代表</a:t>
            </a:r>
            <a:r>
              <a:rPr lang="en-US" altLang="zh-TW" dirty="0" smtClean="0"/>
              <a:t>0</a:t>
            </a:r>
            <a:r>
              <a:rPr lang="zh-TW" altLang="en-US" dirty="0" smtClean="0"/>
              <a:t>～</a:t>
            </a:r>
            <a:r>
              <a:rPr lang="en-US" altLang="zh-TW" dirty="0" smtClean="0"/>
              <a:t>100</a:t>
            </a:r>
            <a:r>
              <a:rPr lang="zh-TW" altLang="en-US" dirty="0" smtClean="0"/>
              <a:t>分之概念。</a:t>
            </a:r>
            <a:endParaRPr lang="en-US" altLang="zh-TW" dirty="0" smtClean="0"/>
          </a:p>
          <a:p>
            <a:r>
              <a:rPr lang="zh-TW" altLang="en-US" dirty="0"/>
              <a:t>配</a:t>
            </a:r>
            <a:r>
              <a:rPr lang="zh-TW" altLang="en-US" dirty="0" smtClean="0"/>
              <a:t>分</a:t>
            </a:r>
            <a:r>
              <a:rPr lang="en-US" altLang="zh-TW" dirty="0" smtClean="0"/>
              <a:t>6</a:t>
            </a:r>
            <a:r>
              <a:rPr lang="zh-TW" altLang="en-US" dirty="0" smtClean="0"/>
              <a:t>以上為及格，</a:t>
            </a:r>
            <a:r>
              <a:rPr lang="en-US" altLang="zh-TW" dirty="0" smtClean="0"/>
              <a:t>5</a:t>
            </a:r>
            <a:r>
              <a:rPr lang="zh-TW" altLang="en-US" dirty="0" smtClean="0"/>
              <a:t>以下為不及格。（大學部）</a:t>
            </a:r>
            <a:endParaRPr lang="en-US" altLang="zh-TW" dirty="0" smtClean="0"/>
          </a:p>
          <a:p>
            <a:r>
              <a:rPr lang="zh-TW" altLang="en-US" dirty="0"/>
              <a:t>可依教師評分習慣自行</a:t>
            </a:r>
            <a:r>
              <a:rPr lang="zh-TW" altLang="en-US" dirty="0" smtClean="0"/>
              <a:t>決定調高或調低。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625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effectLst/>
              </a:rPr>
              <a:t>3.</a:t>
            </a:r>
            <a:r>
              <a:rPr lang="zh-TW" altLang="zh-TW" dirty="0" smtClean="0">
                <a:effectLst/>
              </a:rPr>
              <a:t>決定</a:t>
            </a:r>
            <a:r>
              <a:rPr lang="zh-TW" altLang="zh-TW" dirty="0">
                <a:effectLst/>
              </a:rPr>
              <a:t>各評量指標於各等第的評分</a:t>
            </a:r>
            <a:r>
              <a:rPr lang="zh-TW" altLang="zh-TW" dirty="0" smtClean="0">
                <a:effectLst/>
              </a:rPr>
              <a:t>標準</a:t>
            </a:r>
            <a:r>
              <a:rPr lang="en-US" altLang="zh-TW" dirty="0" smtClean="0">
                <a:effectLst/>
              </a:rPr>
              <a:t>p14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48" y="1484784"/>
            <a:ext cx="8991600" cy="534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30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effectLst/>
              </a:rPr>
              <a:t>3.</a:t>
            </a:r>
            <a:r>
              <a:rPr lang="zh-TW" altLang="zh-TW" dirty="0">
                <a:effectLst/>
              </a:rPr>
              <a:t>決定各評量指標於各等第的評分標準</a:t>
            </a:r>
            <a:r>
              <a:rPr lang="en-US" altLang="zh-TW" dirty="0">
                <a:effectLst/>
              </a:rPr>
              <a:t>p14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+mn-ea"/>
              </a:rPr>
              <a:t>同一評分標準必會出現在所有等第敘述中，只是表現優劣程度不同。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評分標準可單一也可並列數</a:t>
            </a:r>
            <a:r>
              <a:rPr lang="zh-TW" altLang="en-US" dirty="0" smtClean="0">
                <a:latin typeface="+mn-ea"/>
              </a:rPr>
              <a:t>項，但項目增加</a:t>
            </a:r>
            <a:r>
              <a:rPr lang="zh-TW" altLang="en-US" dirty="0">
                <a:latin typeface="+mn-ea"/>
              </a:rPr>
              <a:t>時</a:t>
            </a:r>
            <a:r>
              <a:rPr lang="zh-TW" altLang="en-US" dirty="0" smtClean="0">
                <a:latin typeface="+mn-ea"/>
              </a:rPr>
              <a:t>教師評分判定較複雜。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依據評分</a:t>
            </a:r>
            <a:r>
              <a:rPr lang="zh-TW" altLang="en-US" dirty="0">
                <a:latin typeface="+mn-ea"/>
              </a:rPr>
              <a:t>標準可進行主觀</a:t>
            </a:r>
            <a:r>
              <a:rPr lang="zh-TW" altLang="en-US" dirty="0" smtClean="0">
                <a:latin typeface="+mn-ea"/>
              </a:rPr>
              <a:t>認定，也可設定「符合□項則取得該等第分數」客觀條件。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>
                <a:latin typeface="+mn-ea"/>
              </a:rPr>
              <a:t>評分標準用字宜</a:t>
            </a:r>
            <a:r>
              <a:rPr lang="zh-TW" altLang="en-US" dirty="0" smtClean="0">
                <a:latin typeface="+mn-ea"/>
              </a:rPr>
              <a:t>淺顯。</a:t>
            </a:r>
            <a:endParaRPr lang="en-US" altLang="zh-TW" dirty="0" smtClean="0">
              <a:latin typeface="+mn-ea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414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ffectLst/>
              </a:rPr>
              <a:t>4.</a:t>
            </a:r>
            <a:r>
              <a:rPr lang="zh-TW" altLang="zh-TW" dirty="0" smtClean="0">
                <a:effectLst/>
              </a:rPr>
              <a:t>決定</a:t>
            </a:r>
            <a:r>
              <a:rPr lang="zh-TW" altLang="zh-TW" dirty="0">
                <a:effectLst/>
              </a:rPr>
              <a:t>各評量指標權</a:t>
            </a:r>
            <a:r>
              <a:rPr lang="zh-TW" altLang="zh-TW" dirty="0" smtClean="0">
                <a:effectLst/>
              </a:rPr>
              <a:t>重</a:t>
            </a:r>
            <a:r>
              <a:rPr lang="en-US" altLang="zh-TW" dirty="0" smtClean="0">
                <a:effectLst/>
              </a:rPr>
              <a:t>p15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340768"/>
            <a:ext cx="9067800" cy="538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45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effectLst/>
              </a:rPr>
              <a:t>決定各評量指標權重</a:t>
            </a:r>
            <a:r>
              <a:rPr lang="en-US" altLang="zh-TW" dirty="0">
                <a:effectLst/>
              </a:rPr>
              <a:t>p15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權重為</a:t>
            </a:r>
            <a:r>
              <a:rPr lang="en-US" altLang="zh-TW" dirty="0" smtClean="0"/>
              <a:t>1</a:t>
            </a:r>
            <a:r>
              <a:rPr lang="zh-TW" altLang="en-US" dirty="0" smtClean="0"/>
              <a:t>～</a:t>
            </a:r>
            <a:r>
              <a:rPr lang="en-US" altLang="zh-TW" dirty="0" smtClean="0"/>
              <a:t>10</a:t>
            </a:r>
            <a:r>
              <a:rPr lang="zh-TW" altLang="en-US" dirty="0" smtClean="0"/>
              <a:t>之整數，分別代表</a:t>
            </a:r>
            <a:r>
              <a:rPr lang="en-US" altLang="zh-TW" dirty="0" smtClean="0"/>
              <a:t>10</a:t>
            </a:r>
            <a:r>
              <a:rPr lang="zh-TW" altLang="en-US" dirty="0" smtClean="0"/>
              <a:t>％～</a:t>
            </a:r>
            <a:r>
              <a:rPr lang="en-US" altLang="zh-TW" dirty="0" smtClean="0"/>
              <a:t>100</a:t>
            </a:r>
            <a:r>
              <a:rPr lang="zh-TW" altLang="en-US" dirty="0" smtClean="0"/>
              <a:t>％。</a:t>
            </a:r>
            <a:endParaRPr lang="en-US" altLang="zh-TW" dirty="0" smtClean="0"/>
          </a:p>
          <a:p>
            <a:r>
              <a:rPr lang="zh-TW" altLang="en-US" dirty="0"/>
              <a:t>各權</a:t>
            </a:r>
            <a:r>
              <a:rPr lang="zh-TW" altLang="en-US" dirty="0" smtClean="0"/>
              <a:t>重相加總和需為</a:t>
            </a:r>
            <a:r>
              <a:rPr lang="en-US" altLang="zh-TW" dirty="0" smtClean="0"/>
              <a:t>10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權重不宜過</a:t>
            </a:r>
            <a:r>
              <a:rPr lang="zh-TW" altLang="en-US" dirty="0" smtClean="0"/>
              <a:t>低。</a:t>
            </a:r>
            <a:endParaRPr lang="en-US" altLang="zh-TW" dirty="0" smtClean="0"/>
          </a:p>
          <a:p>
            <a:r>
              <a:rPr lang="zh-TW" altLang="en-US" dirty="0"/>
              <a:t>可</a:t>
            </a:r>
            <a:r>
              <a:rPr lang="zh-TW" altLang="en-US" dirty="0" smtClean="0"/>
              <a:t>透過</a:t>
            </a:r>
            <a:r>
              <a:rPr lang="en-US" altLang="zh-TW" dirty="0" err="1" smtClean="0"/>
              <a:t>iRubric</a:t>
            </a:r>
            <a:r>
              <a:rPr lang="zh-TW" altLang="en-US" dirty="0" smtClean="0"/>
              <a:t>網站進行分數自動換算，即無須手算。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0592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評分表分數簡化計算方式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請見</a:t>
            </a:r>
            <a:r>
              <a:rPr lang="en-US" altLang="zh-TW" dirty="0" smtClean="0"/>
              <a:t>16</a:t>
            </a:r>
            <a:r>
              <a:rPr lang="zh-TW" altLang="en-US" dirty="0" smtClean="0"/>
              <a:t>頁～</a:t>
            </a:r>
            <a:r>
              <a:rPr lang="en-US" altLang="zh-TW" dirty="0" smtClean="0"/>
              <a:t>17</a:t>
            </a:r>
            <a:r>
              <a:rPr lang="zh-TW" altLang="en-US" dirty="0" smtClean="0"/>
              <a:t>頁之範例。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2615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err="1">
                <a:effectLst/>
              </a:rPr>
              <a:t>iRubric</a:t>
            </a:r>
            <a:r>
              <a:rPr lang="zh-TW" altLang="zh-TW" dirty="0">
                <a:effectLst/>
              </a:rPr>
              <a:t>評分表線上成績自動計算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請見手冊</a:t>
            </a:r>
            <a:r>
              <a:rPr lang="en-US" altLang="zh-TW" dirty="0" smtClean="0"/>
              <a:t>18</a:t>
            </a:r>
            <a:r>
              <a:rPr lang="zh-TW" altLang="en-US" dirty="0" smtClean="0"/>
              <a:t>～</a:t>
            </a:r>
            <a:r>
              <a:rPr lang="en-US" altLang="zh-TW" dirty="0" smtClean="0"/>
              <a:t>25</a:t>
            </a:r>
            <a:r>
              <a:rPr lang="zh-TW" altLang="en-US" dirty="0" smtClean="0"/>
              <a:t>頁之詳細步驟教學。</a:t>
            </a:r>
            <a:endParaRPr lang="en-US" altLang="zh-TW" dirty="0" smtClean="0"/>
          </a:p>
          <a:p>
            <a:r>
              <a:rPr lang="en-US" altLang="zh-TW" u="sng" dirty="0" err="1">
                <a:hlinkClick r:id="rId2"/>
              </a:rPr>
              <a:t>iRubric網站</a:t>
            </a:r>
            <a:r>
              <a:rPr lang="en-US" altLang="zh-TW" u="sng" dirty="0"/>
              <a:t/>
            </a:r>
            <a:br>
              <a:rPr lang="en-US" altLang="zh-TW" u="sng" dirty="0"/>
            </a:br>
            <a:r>
              <a:rPr lang="en-US" altLang="zh-TW" dirty="0">
                <a:hlinkClick r:id="rId2"/>
              </a:rPr>
              <a:t>https://www.rcampus.com/indexrubric.cfm</a:t>
            </a:r>
            <a:r>
              <a:rPr lang="zh-TW" altLang="en-US" dirty="0"/>
              <a:t>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560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評分表範例與使用原則</a:t>
            </a:r>
            <a:r>
              <a:rPr lang="en-US" altLang="zh-TW" dirty="0" smtClean="0"/>
              <a:t>p26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直接使用手冊範例</a:t>
            </a:r>
            <a:endParaRPr lang="en-US" altLang="zh-TW" dirty="0"/>
          </a:p>
          <a:p>
            <a:r>
              <a:rPr lang="zh-TW" altLang="en-US" dirty="0"/>
              <a:t>修改手冊範例後使用</a:t>
            </a:r>
            <a:endParaRPr lang="en-US" altLang="zh-TW" dirty="0"/>
          </a:p>
          <a:p>
            <a:r>
              <a:rPr lang="zh-TW" altLang="en-US" dirty="0"/>
              <a:t>直接發展新表</a:t>
            </a:r>
            <a:endParaRPr lang="en-US" altLang="zh-TW" dirty="0"/>
          </a:p>
          <a:p>
            <a:r>
              <a:rPr lang="zh-TW" altLang="en-US" dirty="0"/>
              <a:t>修改其他教師發展之評分表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917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評分表範例與使用原則</a:t>
            </a:r>
            <a:r>
              <a:rPr lang="en-US" altLang="zh-TW" dirty="0" smtClean="0"/>
              <a:t>p26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zh-TW" altLang="zh-TW" sz="2700" dirty="0"/>
              <a:t>評分表範例僅供參考，教師可自行修改各項作業之</a:t>
            </a:r>
            <a:r>
              <a:rPr lang="en-US" altLang="zh-TW" sz="2700" dirty="0"/>
              <a:t>Rubric</a:t>
            </a:r>
            <a:r>
              <a:rPr lang="zh-TW" altLang="zh-TW" sz="2700" dirty="0"/>
              <a:t>評分表範例或發展新表，如覺得範例內容符合教師需求，亦可直接使用</a:t>
            </a:r>
            <a:r>
              <a:rPr lang="zh-TW" altLang="zh-TW" sz="2700" dirty="0" smtClean="0"/>
              <a:t>。</a:t>
            </a:r>
            <a:endParaRPr lang="en-US" altLang="zh-TW" sz="2700" dirty="0" smtClean="0"/>
          </a:p>
          <a:p>
            <a:pPr lvl="0" algn="just"/>
            <a:r>
              <a:rPr lang="zh-TW" altLang="en-US" sz="2700" dirty="0"/>
              <a:t>各評分表都可加列「加分項目」。</a:t>
            </a:r>
            <a:endParaRPr lang="zh-TW" altLang="zh-TW" sz="2700" dirty="0"/>
          </a:p>
          <a:p>
            <a:pPr lvl="0" algn="just"/>
            <a:r>
              <a:rPr lang="zh-TW" altLang="zh-TW" sz="2700" dirty="0" smtClean="0"/>
              <a:t>評分</a:t>
            </a:r>
            <a:r>
              <a:rPr lang="zh-TW" altLang="zh-TW" sz="2700" dirty="0"/>
              <a:t>標準之調整與評分等第配分調整，請考量教師所偏好之學生成績分佈以及該班學生程度進行調整</a:t>
            </a:r>
            <a:r>
              <a:rPr lang="zh-TW" altLang="zh-TW" sz="2700" dirty="0" smtClean="0"/>
              <a:t>。</a:t>
            </a:r>
            <a:endParaRPr lang="zh-TW" altLang="zh-TW" sz="2700" dirty="0"/>
          </a:p>
          <a:p>
            <a:pPr algn="just"/>
            <a:r>
              <a:rPr lang="zh-TW" altLang="zh-TW" sz="2700" dirty="0"/>
              <a:t>為彙整本校</a:t>
            </a:r>
            <a:r>
              <a:rPr lang="en-US" altLang="zh-TW" sz="2700" dirty="0"/>
              <a:t>Rubric</a:t>
            </a:r>
            <a:r>
              <a:rPr lang="zh-TW" altLang="zh-TW" sz="2700" dirty="0"/>
              <a:t>執行成效，請使用</a:t>
            </a:r>
            <a:r>
              <a:rPr lang="en-US" altLang="zh-TW" sz="2700" dirty="0"/>
              <a:t>Rubric</a:t>
            </a:r>
            <a:r>
              <a:rPr lang="zh-TW" altLang="zh-TW" sz="2700" dirty="0"/>
              <a:t>之師長，將您使用的</a:t>
            </a:r>
            <a:r>
              <a:rPr lang="en-US" altLang="zh-TW" sz="2700" dirty="0"/>
              <a:t>Rubric</a:t>
            </a:r>
            <a:r>
              <a:rPr lang="zh-TW" altLang="zh-TW" sz="2700" dirty="0"/>
              <a:t>表寄回教師發展中心助理研究員溫子欣信箱：</a:t>
            </a:r>
            <a:r>
              <a:rPr lang="en-US" altLang="zh-TW" sz="2700" dirty="0"/>
              <a:t>kksun@tmu.edu.tw</a:t>
            </a:r>
            <a:endParaRPr lang="zh-TW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67033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Rubric</a:t>
            </a:r>
            <a:r>
              <a:rPr lang="zh-TW" altLang="en-US" dirty="0"/>
              <a:t>評分表</a:t>
            </a:r>
            <a:r>
              <a:rPr lang="zh-TW" altLang="en-US" dirty="0" smtClean="0"/>
              <a:t>範例</a:t>
            </a:r>
            <a:r>
              <a:rPr lang="en-US" altLang="zh-TW" dirty="0" smtClean="0"/>
              <a:t>p27-p41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課堂</a:t>
            </a:r>
            <a:r>
              <a:rPr lang="zh-TW" altLang="zh-TW" dirty="0" smtClean="0"/>
              <a:t>表現</a:t>
            </a:r>
            <a:endParaRPr lang="en-US" altLang="zh-TW" dirty="0" smtClean="0"/>
          </a:p>
          <a:p>
            <a:r>
              <a:rPr lang="zh-TW" altLang="zh-TW" dirty="0"/>
              <a:t>課堂</a:t>
            </a:r>
            <a:r>
              <a:rPr lang="zh-TW" altLang="zh-TW" dirty="0" smtClean="0"/>
              <a:t>報告</a:t>
            </a:r>
            <a:endParaRPr lang="en-US" altLang="zh-TW" dirty="0" smtClean="0"/>
          </a:p>
          <a:p>
            <a:r>
              <a:rPr lang="zh-TW" altLang="zh-TW" dirty="0"/>
              <a:t>個人書面</a:t>
            </a:r>
            <a:r>
              <a:rPr lang="zh-TW" altLang="zh-TW" dirty="0" smtClean="0"/>
              <a:t>報告</a:t>
            </a:r>
            <a:endParaRPr lang="en-US" altLang="zh-TW" dirty="0" smtClean="0"/>
          </a:p>
          <a:p>
            <a:r>
              <a:rPr lang="zh-TW" altLang="zh-TW" dirty="0"/>
              <a:t>小組書面</a:t>
            </a:r>
            <a:r>
              <a:rPr lang="zh-TW" altLang="zh-TW" dirty="0" smtClean="0"/>
              <a:t>報告</a:t>
            </a:r>
            <a:endParaRPr lang="en-US" altLang="zh-TW" dirty="0" smtClean="0"/>
          </a:p>
          <a:p>
            <a:r>
              <a:rPr lang="en-US" altLang="zh-TW" dirty="0"/>
              <a:t>PBL</a:t>
            </a:r>
            <a:r>
              <a:rPr lang="zh-TW" altLang="zh-TW" dirty="0"/>
              <a:t>教案</a:t>
            </a:r>
            <a:r>
              <a:rPr lang="zh-TW" altLang="zh-TW" dirty="0" smtClean="0"/>
              <a:t>討論</a:t>
            </a:r>
            <a:endParaRPr lang="en-US" altLang="zh-TW" dirty="0" smtClean="0"/>
          </a:p>
          <a:p>
            <a:r>
              <a:rPr lang="zh-TW" altLang="zh-TW" dirty="0"/>
              <a:t>個案</a:t>
            </a:r>
            <a:r>
              <a:rPr lang="zh-TW" altLang="zh-TW" dirty="0" smtClean="0"/>
              <a:t>報告</a:t>
            </a:r>
            <a:endParaRPr lang="en-US" altLang="zh-TW" dirty="0" smtClean="0"/>
          </a:p>
          <a:p>
            <a:r>
              <a:rPr lang="zh-TW" altLang="zh-TW" dirty="0"/>
              <a:t>專題討論（</a:t>
            </a:r>
            <a:r>
              <a:rPr lang="en-US" altLang="zh-TW" dirty="0"/>
              <a:t>Seminar</a:t>
            </a:r>
            <a:r>
              <a:rPr lang="zh-TW" altLang="zh-TW" dirty="0"/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886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ffectLst/>
              </a:rPr>
              <a:t>Rubrics</a:t>
            </a:r>
            <a:r>
              <a:rPr lang="zh-TW" altLang="zh-TW" dirty="0">
                <a:effectLst/>
              </a:rPr>
              <a:t>設計參考項目清單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李紋霞老師編製。</a:t>
            </a:r>
            <a:endParaRPr lang="en-US" altLang="zh-TW" dirty="0" smtClean="0"/>
          </a:p>
          <a:p>
            <a:r>
              <a:rPr lang="zh-TW" altLang="en-US" dirty="0" smtClean="0"/>
              <a:t>請見手冊第</a:t>
            </a:r>
            <a:r>
              <a:rPr lang="en-US" altLang="zh-TW" dirty="0" smtClean="0"/>
              <a:t>43</a:t>
            </a:r>
            <a:r>
              <a:rPr lang="zh-TW" altLang="en-US" dirty="0" smtClean="0"/>
              <a:t>頁。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177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effectLst/>
              </a:rPr>
              <a:t>使用</a:t>
            </a:r>
            <a:r>
              <a:rPr lang="en-US" altLang="zh-TW" dirty="0">
                <a:effectLst/>
              </a:rPr>
              <a:t>Rubric</a:t>
            </a:r>
            <a:r>
              <a:rPr lang="zh-TW" altLang="zh-TW" dirty="0">
                <a:effectLst/>
              </a:rPr>
              <a:t>評分表常見的的疑慮與解決之</a:t>
            </a:r>
            <a:r>
              <a:rPr lang="zh-TW" altLang="zh-TW" dirty="0" smtClean="0">
                <a:effectLst/>
              </a:rPr>
              <a:t>道</a:t>
            </a:r>
            <a:r>
              <a:rPr lang="en-US" altLang="zh-TW" dirty="0" smtClean="0">
                <a:effectLst/>
              </a:rPr>
              <a:t>p45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發展</a:t>
            </a:r>
            <a:r>
              <a:rPr lang="en-US" altLang="zh-TW" dirty="0"/>
              <a:t>Rubric</a:t>
            </a:r>
            <a:r>
              <a:rPr lang="zh-TW" altLang="zh-TW" dirty="0"/>
              <a:t>評分表較傳統評分方式</a:t>
            </a:r>
            <a:r>
              <a:rPr lang="zh-TW" altLang="zh-TW" dirty="0" smtClean="0"/>
              <a:t>耗時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學生為滿足評分表項目可能流於公式化或缺乏</a:t>
            </a:r>
            <a:r>
              <a:rPr lang="zh-TW" altLang="zh-TW" dirty="0" smtClean="0"/>
              <a:t>創造力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師生可能聚焦於表現欠佳的部分，而忽略發展學生的優勢</a:t>
            </a:r>
            <a:r>
              <a:rPr lang="zh-TW" altLang="zh-TW" dirty="0" smtClean="0"/>
              <a:t>項目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學生精算評量指標配分後，可能於某些評量指標加強表現，而放棄某些指標，僅求及格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學生成績會較傳統方法為低。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012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effectLst/>
              </a:rPr>
              <a:t>使用</a:t>
            </a:r>
            <a:r>
              <a:rPr lang="en-US" altLang="zh-TW" dirty="0">
                <a:effectLst/>
              </a:rPr>
              <a:t>Rubric</a:t>
            </a:r>
            <a:r>
              <a:rPr lang="zh-TW" altLang="zh-TW" dirty="0">
                <a:effectLst/>
              </a:rPr>
              <a:t>評分表常見的的疑慮與解決之道</a:t>
            </a:r>
            <a:r>
              <a:rPr lang="en-US" altLang="zh-TW" dirty="0">
                <a:effectLst/>
              </a:rPr>
              <a:t>p45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Rubric</a:t>
            </a:r>
            <a:r>
              <a:rPr lang="zh-TW" altLang="zh-TW" dirty="0"/>
              <a:t>評分標準內容，有具體（數量化）與抽象兩類，實際操作時皆有不同的難度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en-US" altLang="zh-TW" dirty="0"/>
              <a:t>Rubric</a:t>
            </a:r>
            <a:r>
              <a:rPr lang="zh-TW" altLang="zh-TW" dirty="0"/>
              <a:t>評分表愈求完整，評分項目與等第愈細，愈難使用</a:t>
            </a:r>
            <a:r>
              <a:rPr lang="zh-TW" altLang="zh-TW" dirty="0" smtClean="0"/>
              <a:t>。</a:t>
            </a:r>
            <a:endParaRPr lang="en-US" altLang="zh-TW" dirty="0" smtClean="0"/>
          </a:p>
          <a:p>
            <a:r>
              <a:rPr lang="zh-TW" altLang="zh-TW" dirty="0"/>
              <a:t>為配合法規與成績系統的百分制標準，需作加權換算。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102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本校教卓</a:t>
            </a:r>
            <a:r>
              <a:rPr lang="en-US" altLang="zh-TW" dirty="0" smtClean="0"/>
              <a:t>KPI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10%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必修課程使用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Rubric</a:t>
            </a:r>
          </a:p>
          <a:p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15%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必修課程使用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Rubric</a:t>
            </a:r>
          </a:p>
          <a:p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必修課程使用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Rubric</a:t>
            </a:r>
            <a:b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dirty="0"/>
              <a:t>為彙整本校</a:t>
            </a:r>
            <a:r>
              <a:rPr lang="en-US" altLang="zh-TW" dirty="0"/>
              <a:t>Rubric</a:t>
            </a:r>
            <a:r>
              <a:rPr lang="zh-TW" altLang="zh-TW" dirty="0"/>
              <a:t>執行成效，請使用</a:t>
            </a:r>
            <a:r>
              <a:rPr lang="en-US" altLang="zh-TW" dirty="0"/>
              <a:t>Rubric</a:t>
            </a:r>
            <a:r>
              <a:rPr lang="zh-TW" altLang="zh-TW" dirty="0"/>
              <a:t>之師長，將您使用的</a:t>
            </a:r>
            <a:r>
              <a:rPr lang="en-US" altLang="zh-TW" dirty="0"/>
              <a:t>Rubric</a:t>
            </a:r>
            <a:r>
              <a:rPr lang="zh-TW" altLang="zh-TW" dirty="0"/>
              <a:t>表寄回教師發展中心助理研究員溫子欣信箱：</a:t>
            </a:r>
            <a:r>
              <a:rPr lang="en-US" altLang="zh-TW" dirty="0"/>
              <a:t>kksun@tmu.edu.tw</a:t>
            </a:r>
            <a:endParaRPr lang="zh-TW" altLang="en-US" dirty="0"/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8533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Rubric</a:t>
            </a:r>
            <a:r>
              <a:rPr lang="zh-TW" altLang="en-US" dirty="0" smtClean="0"/>
              <a:t>編製上機實作輔導教室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4/1</a:t>
            </a:r>
            <a:r>
              <a:rPr lang="zh-TW" altLang="en-US" dirty="0" smtClean="0"/>
              <a:t>（二）</a:t>
            </a:r>
            <a:r>
              <a:rPr lang="en-US" altLang="zh-TW" dirty="0" smtClean="0"/>
              <a:t>12</a:t>
            </a:r>
            <a:r>
              <a:rPr lang="zh-TW" altLang="en-US" dirty="0" smtClean="0"/>
              <a:t>：</a:t>
            </a:r>
            <a:r>
              <a:rPr lang="en-US" altLang="zh-TW" dirty="0" smtClean="0"/>
              <a:t>00</a:t>
            </a:r>
            <a:r>
              <a:rPr lang="zh-TW" altLang="en-US" dirty="0" smtClean="0"/>
              <a:t>～</a:t>
            </a:r>
            <a:r>
              <a:rPr lang="en-US" altLang="zh-TW" dirty="0" smtClean="0"/>
              <a:t>13</a:t>
            </a:r>
            <a:r>
              <a:rPr lang="zh-TW" altLang="en-US" dirty="0" smtClean="0"/>
              <a:t>：</a:t>
            </a:r>
            <a:r>
              <a:rPr lang="en-US" altLang="zh-TW" dirty="0" smtClean="0"/>
              <a:t>00</a:t>
            </a:r>
            <a:r>
              <a:rPr lang="zh-TW" altLang="en-US" dirty="0" smtClean="0"/>
              <a:t>電腦教室</a:t>
            </a:r>
            <a:r>
              <a:rPr lang="en-US" altLang="zh-TW" dirty="0"/>
              <a:t>C</a:t>
            </a:r>
            <a:endParaRPr lang="en-US" altLang="zh-TW" dirty="0" smtClean="0"/>
          </a:p>
          <a:p>
            <a:r>
              <a:rPr lang="en-US" altLang="zh-TW" dirty="0" smtClean="0"/>
              <a:t>4/2</a:t>
            </a:r>
            <a:r>
              <a:rPr lang="zh-TW" altLang="en-US" dirty="0" smtClean="0"/>
              <a:t>（三）</a:t>
            </a:r>
            <a:r>
              <a:rPr lang="en-US" altLang="zh-TW" dirty="0"/>
              <a:t>12</a:t>
            </a:r>
            <a:r>
              <a:rPr lang="zh-TW" altLang="en-US" dirty="0"/>
              <a:t>：</a:t>
            </a:r>
            <a:r>
              <a:rPr lang="en-US" altLang="zh-TW" dirty="0"/>
              <a:t>00</a:t>
            </a:r>
            <a:r>
              <a:rPr lang="zh-TW" altLang="en-US" dirty="0"/>
              <a:t>～</a:t>
            </a:r>
            <a:r>
              <a:rPr lang="en-US" altLang="zh-TW" dirty="0"/>
              <a:t>13</a:t>
            </a:r>
            <a:r>
              <a:rPr lang="zh-TW" altLang="en-US" dirty="0"/>
              <a:t>：</a:t>
            </a:r>
            <a:r>
              <a:rPr lang="en-US" altLang="zh-TW" dirty="0"/>
              <a:t>00</a:t>
            </a:r>
            <a:r>
              <a:rPr lang="zh-TW" altLang="en-US" dirty="0"/>
              <a:t>電腦教室</a:t>
            </a:r>
            <a:r>
              <a:rPr lang="en-US" altLang="zh-TW" dirty="0" smtClean="0"/>
              <a:t>C</a:t>
            </a:r>
          </a:p>
          <a:p>
            <a:r>
              <a:rPr lang="en-US" altLang="zh-TW" dirty="0" smtClean="0"/>
              <a:t>4/11</a:t>
            </a:r>
            <a:r>
              <a:rPr lang="zh-TW" altLang="en-US" dirty="0" smtClean="0"/>
              <a:t>（五）</a:t>
            </a:r>
            <a:r>
              <a:rPr lang="en-US" altLang="zh-TW" dirty="0"/>
              <a:t>12</a:t>
            </a:r>
            <a:r>
              <a:rPr lang="zh-TW" altLang="en-US" dirty="0"/>
              <a:t>：</a:t>
            </a:r>
            <a:r>
              <a:rPr lang="en-US" altLang="zh-TW" dirty="0"/>
              <a:t>00</a:t>
            </a:r>
            <a:r>
              <a:rPr lang="zh-TW" altLang="en-US" dirty="0"/>
              <a:t>～</a:t>
            </a:r>
            <a:r>
              <a:rPr lang="en-US" altLang="zh-TW" dirty="0"/>
              <a:t>13</a:t>
            </a:r>
            <a:r>
              <a:rPr lang="zh-TW" altLang="en-US" dirty="0"/>
              <a:t>：</a:t>
            </a:r>
            <a:r>
              <a:rPr lang="en-US" altLang="zh-TW" dirty="0"/>
              <a:t>00</a:t>
            </a:r>
            <a:r>
              <a:rPr lang="zh-TW" altLang="en-US" dirty="0"/>
              <a:t>電腦教室</a:t>
            </a:r>
            <a:r>
              <a:rPr lang="en-US" altLang="zh-TW" dirty="0" smtClean="0"/>
              <a:t>C</a:t>
            </a:r>
          </a:p>
          <a:p>
            <a:r>
              <a:rPr lang="zh-TW" altLang="en-US" dirty="0"/>
              <a:t>恭請</a:t>
            </a:r>
            <a:r>
              <a:rPr lang="zh-TW" altLang="en-US" dirty="0" smtClean="0"/>
              <a:t>師長填寫表單擇一參加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r>
              <a:rPr lang="zh-TW" altLang="zh-TW" dirty="0"/>
              <a:t>對於手冊內容的建議與提問，歡迎聯絡：教師發展中心 溫子欣 助理研究員（校內分機</a:t>
            </a:r>
            <a:r>
              <a:rPr lang="en-US" altLang="zh-TW" dirty="0"/>
              <a:t>2149</a:t>
            </a:r>
            <a:r>
              <a:rPr lang="zh-TW" altLang="zh-TW" dirty="0"/>
              <a:t>）。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504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849</TotalTime>
  <Words>1376</Words>
  <Application>Microsoft Office PowerPoint</Application>
  <PresentationFormat>如螢幕大小 (4:3)</PresentationFormat>
  <Paragraphs>133</Paragraphs>
  <Slides>30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夏至</vt:lpstr>
      <vt:lpstr>Rubric評分表編製與使用</vt:lpstr>
      <vt:lpstr>甚麼是Rubric評分表？p4</vt:lpstr>
      <vt:lpstr>傳統的評分方式p4</vt:lpstr>
      <vt:lpstr>其實我們都看過Rubric     p5</vt:lpstr>
      <vt:lpstr>Rubric評分表基本格式p10</vt:lpstr>
      <vt:lpstr>Rubric評分表使用步驟p7</vt:lpstr>
      <vt:lpstr>使用Rubric評分表的優點p8 （對學生而言）</vt:lpstr>
      <vt:lpstr>使用Rubric評分表的優點p8 （對教師而言）</vt:lpstr>
      <vt:lpstr>使用Rubric評分表的優點p8 （對教師而言）</vt:lpstr>
      <vt:lpstr>Rubric評分表編製基本原則p9</vt:lpstr>
      <vt:lpstr>Rubric評分表編製使用</vt:lpstr>
      <vt:lpstr>Rubric評分表之編製步驟p11</vt:lpstr>
      <vt:lpstr>1.決定該項作業的評量指標p12</vt:lpstr>
      <vt:lpstr>1.決定該項作業的評量指標p12</vt:lpstr>
      <vt:lpstr>2.決定評分等第數p13</vt:lpstr>
      <vt:lpstr>2.決定評分等第數p13</vt:lpstr>
      <vt:lpstr>3.決定各評量指標於各等第的評分標準p14</vt:lpstr>
      <vt:lpstr>3.決定各評量指標於各等第的評分標準p14</vt:lpstr>
      <vt:lpstr>4.決定各評量指標權重p15</vt:lpstr>
      <vt:lpstr>決定各評量指標權重p15</vt:lpstr>
      <vt:lpstr>Rubric評分表分數簡化計算方式</vt:lpstr>
      <vt:lpstr>iRubric評分表線上成績自動計算</vt:lpstr>
      <vt:lpstr>Rubric評分表範例與使用原則p26</vt:lpstr>
      <vt:lpstr>Rubric評分表範例與使用原則p26</vt:lpstr>
      <vt:lpstr>Rubric評分表範例p27-p41</vt:lpstr>
      <vt:lpstr>Rubrics設計參考項目清單</vt:lpstr>
      <vt:lpstr>使用Rubric評分表常見的的疑慮與解決之道p45</vt:lpstr>
      <vt:lpstr>使用Rubric評分表常見的的疑慮與解決之道p45</vt:lpstr>
      <vt:lpstr>本校教卓KPI</vt:lpstr>
      <vt:lpstr>Rubric編製上機實作輔導教室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Rubric評分表編製與使用</dc:title>
  <dc:creator>user</dc:creator>
  <cp:lastModifiedBy>user</cp:lastModifiedBy>
  <cp:revision>43</cp:revision>
  <cp:lastPrinted>2014-03-25T00:52:55Z</cp:lastPrinted>
  <dcterms:created xsi:type="dcterms:W3CDTF">2014-03-24T01:50:14Z</dcterms:created>
  <dcterms:modified xsi:type="dcterms:W3CDTF">2014-03-26T03:10:42Z</dcterms:modified>
</cp:coreProperties>
</file>